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3"/>
  </p:notesMasterIdLst>
  <p:sldIdLst>
    <p:sldId id="330" r:id="rId3"/>
    <p:sldId id="683" r:id="rId4"/>
    <p:sldId id="262" r:id="rId5"/>
    <p:sldId id="263" r:id="rId6"/>
    <p:sldId id="264" r:id="rId7"/>
    <p:sldId id="267" r:id="rId8"/>
    <p:sldId id="682" r:id="rId9"/>
    <p:sldId id="275" r:id="rId10"/>
    <p:sldId id="269" r:id="rId11"/>
    <p:sldId id="273" r:id="rId12"/>
    <p:sldId id="272" r:id="rId13"/>
    <p:sldId id="270" r:id="rId14"/>
    <p:sldId id="271" r:id="rId15"/>
    <p:sldId id="274" r:id="rId16"/>
    <p:sldId id="276" r:id="rId17"/>
    <p:sldId id="277" r:id="rId18"/>
    <p:sldId id="278" r:id="rId19"/>
    <p:sldId id="279" r:id="rId20"/>
    <p:sldId id="280" r:id="rId21"/>
    <p:sldId id="282" r:id="rId22"/>
    <p:sldId id="285" r:id="rId23"/>
    <p:sldId id="284" r:id="rId24"/>
    <p:sldId id="283" r:id="rId25"/>
    <p:sldId id="286" r:id="rId26"/>
    <p:sldId id="293" r:id="rId27"/>
    <p:sldId id="2020" r:id="rId28"/>
    <p:sldId id="2021" r:id="rId29"/>
    <p:sldId id="287" r:id="rId30"/>
    <p:sldId id="2022" r:id="rId31"/>
    <p:sldId id="291" r:id="rId32"/>
    <p:sldId id="290" r:id="rId33"/>
    <p:sldId id="358" r:id="rId34"/>
    <p:sldId id="367" r:id="rId35"/>
    <p:sldId id="363" r:id="rId36"/>
    <p:sldId id="366" r:id="rId37"/>
    <p:sldId id="364" r:id="rId38"/>
    <p:sldId id="365" r:id="rId39"/>
    <p:sldId id="368" r:id="rId40"/>
    <p:sldId id="369" r:id="rId41"/>
    <p:sldId id="371" r:id="rId42"/>
    <p:sldId id="370" r:id="rId43"/>
    <p:sldId id="372" r:id="rId44"/>
    <p:sldId id="373" r:id="rId45"/>
    <p:sldId id="374" r:id="rId46"/>
    <p:sldId id="380" r:id="rId47"/>
    <p:sldId id="381" r:id="rId48"/>
    <p:sldId id="382" r:id="rId49"/>
    <p:sldId id="375" r:id="rId50"/>
    <p:sldId id="376" r:id="rId51"/>
    <p:sldId id="377" r:id="rId52"/>
    <p:sldId id="378" r:id="rId53"/>
    <p:sldId id="379" r:id="rId54"/>
    <p:sldId id="387" r:id="rId55"/>
    <p:sldId id="384" r:id="rId56"/>
    <p:sldId id="385" r:id="rId57"/>
    <p:sldId id="289" r:id="rId58"/>
    <p:sldId id="386" r:id="rId59"/>
    <p:sldId id="2023" r:id="rId60"/>
    <p:sldId id="2024" r:id="rId61"/>
    <p:sldId id="300" r:id="rId62"/>
    <p:sldId id="303" r:id="rId63"/>
    <p:sldId id="2025" r:id="rId64"/>
    <p:sldId id="301" r:id="rId65"/>
    <p:sldId id="297" r:id="rId66"/>
    <p:sldId id="299" r:id="rId67"/>
    <p:sldId id="298" r:id="rId68"/>
    <p:sldId id="304" r:id="rId69"/>
    <p:sldId id="305" r:id="rId70"/>
    <p:sldId id="306" r:id="rId71"/>
    <p:sldId id="307" r:id="rId72"/>
    <p:sldId id="308" r:id="rId73"/>
    <p:sldId id="2026" r:id="rId74"/>
    <p:sldId id="312" r:id="rId75"/>
    <p:sldId id="311" r:id="rId76"/>
    <p:sldId id="310" r:id="rId77"/>
    <p:sldId id="2027" r:id="rId78"/>
    <p:sldId id="315" r:id="rId79"/>
    <p:sldId id="309" r:id="rId80"/>
    <p:sldId id="2028" r:id="rId81"/>
    <p:sldId id="317" r:id="rId82"/>
    <p:sldId id="318" r:id="rId83"/>
    <p:sldId id="320" r:id="rId84"/>
    <p:sldId id="319" r:id="rId85"/>
    <p:sldId id="321" r:id="rId86"/>
    <p:sldId id="322" r:id="rId87"/>
    <p:sldId id="323" r:id="rId88"/>
    <p:sldId id="2029" r:id="rId89"/>
    <p:sldId id="325" r:id="rId90"/>
    <p:sldId id="326" r:id="rId91"/>
    <p:sldId id="327" r:id="rId92"/>
    <p:sldId id="329" r:id="rId93"/>
    <p:sldId id="328" r:id="rId94"/>
    <p:sldId id="2059" r:id="rId95"/>
    <p:sldId id="331" r:id="rId96"/>
    <p:sldId id="333" r:id="rId97"/>
    <p:sldId id="332" r:id="rId98"/>
    <p:sldId id="334" r:id="rId99"/>
    <p:sldId id="335" r:id="rId100"/>
    <p:sldId id="336" r:id="rId101"/>
    <p:sldId id="2060" r:id="rId102"/>
    <p:sldId id="339" r:id="rId103"/>
    <p:sldId id="340" r:id="rId104"/>
    <p:sldId id="341" r:id="rId105"/>
    <p:sldId id="343" r:id="rId106"/>
    <p:sldId id="344" r:id="rId107"/>
    <p:sldId id="348" r:id="rId108"/>
    <p:sldId id="345" r:id="rId109"/>
    <p:sldId id="347" r:id="rId110"/>
    <p:sldId id="346" r:id="rId111"/>
    <p:sldId id="349" r:id="rId112"/>
    <p:sldId id="351" r:id="rId113"/>
    <p:sldId id="353" r:id="rId114"/>
    <p:sldId id="352" r:id="rId115"/>
    <p:sldId id="354" r:id="rId116"/>
    <p:sldId id="355" r:id="rId117"/>
    <p:sldId id="356" r:id="rId118"/>
    <p:sldId id="357" r:id="rId119"/>
    <p:sldId id="390" r:id="rId120"/>
    <p:sldId id="316" r:id="rId121"/>
    <p:sldId id="324" r:id="rId1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4"/>
    <p:restoredTop sz="88112"/>
  </p:normalViewPr>
  <p:slideViewPr>
    <p:cSldViewPr>
      <p:cViewPr>
        <p:scale>
          <a:sx n="127" d="100"/>
          <a:sy n="127" d="100"/>
        </p:scale>
        <p:origin x="280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还要判断目标的位置，如何判断，建立模型，估计参数，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个参数。</a:t>
            </a:r>
            <a:endParaRPr kumimoji="1" lang="en-US" altLang="zh-CN" dirty="0"/>
          </a:p>
          <a:p>
            <a:r>
              <a:rPr kumimoji="1" lang="zh-CN" altLang="en-US" dirty="0"/>
              <a:t>如何估计参数？学习，定义损失，梯度速降，逐步精细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3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同时学习，类别损失和边框损失，加权求和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2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多任务学习，梯度速降，同时学习两个模型参数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2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主干网络常常通过使用预训练模型，迁移学习，直接迁移，不需要重新训练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04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多个目标，如何学习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75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每个目标使用一个网络，过于复杂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53F36-31E0-C44E-A093-C30EB1EC5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71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解决方法，滑动窗</a:t>
            </a:r>
            <a:endParaRPr kumimoji="1" lang="en-US" altLang="zh-CN" dirty="0"/>
          </a:p>
          <a:p>
            <a:r>
              <a:rPr kumimoji="1" lang="zh-CN" altLang="en-US" dirty="0"/>
              <a:t>滑动窗截取不同子区域，使用同一网络分类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9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问题：框如何确定，多大，如何滑动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02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70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复杂度太高，无法适用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190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另一种方法，增加一个候选区域选择模块，快速搜索有限个候选区域</a:t>
            </a:r>
            <a:endParaRPr kumimoji="1" lang="en-US" altLang="zh-CN" dirty="0"/>
          </a:p>
          <a:p>
            <a:r>
              <a:rPr kumimoji="1" lang="zh-CN" altLang="en-US" dirty="0"/>
              <a:t>这个候选区域算法感兴趣的可以参考列出的这篇文章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7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边框回归的模型，点方程，长宽变换方程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9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输出的结果中有很多重叠的情况，因为候选区域不是分离的，同一个目标可能有多个候选框覆盖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0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如何选择最佳检测框，定义交叠率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3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交集比上并集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一般</a:t>
            </a:r>
            <a:r>
              <a:rPr kumimoji="1" lang="en-US" altLang="zh-CN" dirty="0" err="1"/>
              <a:t>IoU</a:t>
            </a:r>
            <a:r>
              <a:rPr kumimoji="1" lang="zh-CN" altLang="en-US" dirty="0"/>
              <a:t>高于</a:t>
            </a:r>
            <a:r>
              <a:rPr kumimoji="1" lang="en-US" altLang="zh-CN" dirty="0"/>
              <a:t>0.5</a:t>
            </a:r>
            <a:r>
              <a:rPr kumimoji="1" lang="zh-CN" altLang="en-US" dirty="0"/>
              <a:t>是可接受的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1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31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根据交叠率可以进行重叠框的筛选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03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首先选择一个最高分值边框，抑制掉和其</a:t>
            </a:r>
            <a:r>
              <a:rPr kumimoji="1" lang="en-US" altLang="zh-CN" dirty="0" err="1"/>
              <a:t>IoU</a:t>
            </a:r>
            <a:r>
              <a:rPr kumimoji="1" lang="zh-CN" altLang="en-US" dirty="0"/>
              <a:t>高于某一阈值的边框，然后迭代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0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8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图像分类：将图像划分为不同类别，分类对象为图像整体</a:t>
            </a:r>
            <a:endParaRPr kumimoji="1" lang="en-US" altLang="zh-CN" dirty="0"/>
          </a:p>
          <a:p>
            <a:r>
              <a:rPr kumimoji="1" lang="zh-CN" altLang="en-US" dirty="0"/>
              <a:t>语义分割：将图像不同像素分为不同连通区域，并确定各个子区域类别</a:t>
            </a:r>
            <a:endParaRPr kumimoji="1" lang="en-US" altLang="zh-CN" dirty="0"/>
          </a:p>
          <a:p>
            <a:r>
              <a:rPr kumimoji="1" lang="zh-CN" altLang="en-US" dirty="0"/>
              <a:t>目标检测：检测出图像中目标所在区域，使用矩形框出</a:t>
            </a:r>
            <a:endParaRPr kumimoji="1" lang="en-US" altLang="zh-CN" dirty="0"/>
          </a:p>
          <a:p>
            <a:r>
              <a:rPr kumimoji="1" lang="zh-CN" altLang="en-US" dirty="0"/>
              <a:t>实例分割：检测出图像中目标，并分割出目标所在区域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4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如何衡量目标检测子整体性能，参数设置不同时精确率和召回率会发生变化，通过</a:t>
            </a:r>
            <a:r>
              <a:rPr kumimoji="1" lang="en-US" altLang="zh-CN" dirty="0"/>
              <a:t>PR</a:t>
            </a:r>
            <a:r>
              <a:rPr kumimoji="1" lang="zh-CN" altLang="en-US" dirty="0"/>
              <a:t>曲线，比较</a:t>
            </a:r>
            <a:r>
              <a:rPr kumimoji="1" lang="en-US" altLang="zh-CN" dirty="0"/>
              <a:t>PR</a:t>
            </a:r>
            <a:r>
              <a:rPr kumimoji="1" lang="zh-CN" altLang="en-US" dirty="0"/>
              <a:t>曲线下的面积来评估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5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首先按照分值大小从高到低依次排列狗类别所有检测候选框</a:t>
            </a:r>
            <a:endParaRPr kumimoji="1" lang="en-US" altLang="zh-CN" dirty="0"/>
          </a:p>
          <a:p>
            <a:r>
              <a:rPr kumimoji="1" lang="zh-CN" altLang="en-US" dirty="0"/>
              <a:t>假设图像中有三个目标，先想想最理想的检测结果是什么（最佳的检测子），刚好确定了三个高分检测框，框住了三个目标区域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9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实际情况不理想，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6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因为检测子的不理想，会有错误，漏检和虚警</a:t>
            </a:r>
            <a:endParaRPr kumimoji="1" lang="en-US" altLang="zh-CN" dirty="0"/>
          </a:p>
          <a:p>
            <a:r>
              <a:rPr kumimoji="1" lang="zh-CN" altLang="en-US" dirty="0"/>
              <a:t>如果只考虑分值最高的检测框，会怎样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58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然后依次考虑分值次高的检测框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14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每增加一个检测框的判断，精确率和召回率都会发生变化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07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最终得到了衡量当前检测子的</a:t>
            </a:r>
            <a:r>
              <a:rPr kumimoji="1" lang="en-US" altLang="zh-CN" dirty="0"/>
              <a:t>PR</a:t>
            </a:r>
            <a:r>
              <a:rPr kumimoji="1" lang="zh-CN" altLang="en-US" dirty="0"/>
              <a:t>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8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理想的检测子，</a:t>
            </a:r>
            <a:r>
              <a:rPr kumimoji="1" lang="en-US" altLang="zh-CN" dirty="0"/>
              <a:t>PR</a:t>
            </a:r>
            <a:r>
              <a:rPr kumimoji="1" lang="zh-CN" altLang="en-US" dirty="0"/>
              <a:t>曲线为矩形，包围面积为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2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当前</a:t>
            </a:r>
            <a:r>
              <a:rPr kumimoji="1" lang="en-US" altLang="zh-CN" dirty="0" err="1"/>
              <a:t>IoU</a:t>
            </a:r>
            <a:r>
              <a:rPr kumimoji="1" lang="zh-CN" altLang="en-US" dirty="0"/>
              <a:t>阈值下，每个类别可以计算一个</a:t>
            </a:r>
            <a:r>
              <a:rPr kumimoji="1" lang="en-US" altLang="zh-CN" dirty="0"/>
              <a:t>AP</a:t>
            </a:r>
            <a:r>
              <a:rPr kumimoji="1" lang="zh-CN" altLang="en-US" dirty="0"/>
              <a:t>值，衡量检测子，需要平均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30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IoU</a:t>
            </a:r>
            <a:r>
              <a:rPr kumimoji="1" lang="zh-CN" altLang="en-US" dirty="0"/>
              <a:t>阈值不同，得到不同阈值下的</a:t>
            </a:r>
            <a:r>
              <a:rPr kumimoji="1" lang="en-US" altLang="zh-CN" dirty="0" err="1"/>
              <a:t>mAP</a:t>
            </a:r>
            <a:r>
              <a:rPr kumimoji="1" lang="zh-CN" altLang="en-US" dirty="0"/>
              <a:t>值，最终的</a:t>
            </a:r>
            <a:r>
              <a:rPr kumimoji="1" lang="en-US" altLang="zh-CN" dirty="0" err="1"/>
              <a:t>mAP</a:t>
            </a:r>
            <a:r>
              <a:rPr kumimoji="1" lang="zh-CN" altLang="en-US" dirty="0"/>
              <a:t>值需要在不同阈值下取平均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5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46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回想</a:t>
            </a:r>
            <a:r>
              <a:rPr kumimoji="1" lang="en-US" altLang="zh-CN" dirty="0"/>
              <a:t>RCNN</a:t>
            </a:r>
            <a:r>
              <a:rPr kumimoji="1" lang="zh-CN" altLang="en-US" dirty="0"/>
              <a:t>方法的流程，存在的问题，</a:t>
            </a:r>
            <a:r>
              <a:rPr kumimoji="1" lang="en-US" altLang="zh-CN" dirty="0"/>
              <a:t>2000</a:t>
            </a:r>
            <a:r>
              <a:rPr kumimoji="1" lang="zh-CN" altLang="en-US" dirty="0"/>
              <a:t>个候选区域需要计算</a:t>
            </a:r>
            <a:r>
              <a:rPr kumimoji="1" lang="en-US" altLang="zh-CN" dirty="0"/>
              <a:t>2000</a:t>
            </a:r>
            <a:r>
              <a:rPr kumimoji="1" lang="zh-CN" altLang="en-US" dirty="0"/>
              <a:t>次前向卷积计算，不够高效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6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解决方法：先对整张图片进行卷积，得到特征平面，对特征平面处理截取候选区域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12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886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3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这就是经典的</a:t>
            </a:r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5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RCNN</a:t>
            </a:r>
            <a:r>
              <a:rPr kumimoji="1" lang="zh-CN" altLang="en-US" dirty="0"/>
              <a:t>方法直接对整张图片进行特征提取，使用骨干网络（骨干网络可以预训练获得）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5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问题是特征平面和图像不是一一对应的，如何从特征平面选择候选框，和原始图像区域对应？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37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将确定的不同大小特征候选框伸缩裁剪处理，使得大小一致，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网络要求输入大小一致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415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处理后的区域分别经过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的线性分类层，还是各个区域独立经过的，但是只是</a:t>
            </a:r>
            <a:r>
              <a:rPr kumimoji="1" lang="en-US" altLang="zh-CN" dirty="0"/>
              <a:t>CNN</a:t>
            </a:r>
            <a:r>
              <a:rPr kumimoji="1" lang="zh-CN" altLang="en-US" dirty="0"/>
              <a:t>的子网络，所以速度很快，骨干网络在提取特征时已经获得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8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问题是：如何裁剪特征和原始图像候选区域对应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目标可能有多个，外接矩形使用四个参数描述，左上角顶点坐标，长度及宽度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53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我们来看看原始图像候选框，经过骨干卷积网络后在特征平面对应的位置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2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不一定能对应到像素点上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01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如何处理，微调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45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如何裁剪，非等间隔池化，无论特征平面多大，划分为</a:t>
            </a:r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  <a:r>
              <a:rPr kumimoji="1" lang="zh-CN" altLang="en-US" dirty="0"/>
              <a:t>区域，然后最大池化，这样特征平面转化为固定大小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87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存在问题：不同大小区域裁剪不合理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10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另一种方法，不微调，直接亚像素裁剪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57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区域等间隔插值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971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双线性插值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48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插值之后再等间隔划分，进行池化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75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两种方法对比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98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问题，不知道目标在哪里，有多大，有多少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99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训练时间</a:t>
            </a:r>
            <a:r>
              <a:rPr kumimoji="1" lang="en-US" altLang="zh-CN" dirty="0"/>
              <a:t>10</a:t>
            </a:r>
            <a:r>
              <a:rPr kumimoji="1" lang="zh-CN" altLang="en-US" dirty="0"/>
              <a:t>倍，测试时间倍数更高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441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候选区域搜索是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运行的，耗时高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94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解决办法：使用另一个网络来进行候选区域搜索工作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48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RCNN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RCNN</a:t>
            </a:r>
            <a:r>
              <a:rPr kumimoji="1" lang="zh-CN" altLang="en-US" dirty="0"/>
              <a:t>的差异，就在与增加了</a:t>
            </a:r>
            <a:r>
              <a:rPr kumimoji="1" lang="en-US" altLang="zh-CN" dirty="0"/>
              <a:t>RPN</a:t>
            </a:r>
            <a:r>
              <a:rPr kumimoji="1"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550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400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确定固定锚框，然后选择最佳锚框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234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通过分类器来进行选择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22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每个点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个锚框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647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这样增加了两个损失函数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50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速度能提高</a:t>
            </a:r>
            <a:r>
              <a:rPr kumimoji="1" lang="en-US" altLang="zh-CN" dirty="0"/>
              <a:t>10</a:t>
            </a:r>
            <a:r>
              <a:rPr kumimoji="1" lang="zh-CN" altLang="en-US" dirty="0"/>
              <a:t>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1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6999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3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一步到位，确定候选区域的同时，判断类别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461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50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从单一目标检测看起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0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先判断单一目标的类型，目标是猫还是狗？图像分类问题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F23-04BC-174D-975B-EA52EAFD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7F4B8-8373-BC4A-8421-8BD78F92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0A5D-2670-46FB-9F71-125129B3C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71876-96D7-40D9-B5A9-E47ED4ADD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EFD5-305F-3C4E-B5C5-B78BD3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F126-98FF-6B4D-94F9-975ED7B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D4EA1D-3BB7-425E-A2D4-396EA92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8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771B-1A74-4C45-B6AF-47D374D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48F0-52BC-7748-9157-69DC4A77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0DCD-E7F0-45F1-889B-9273A2954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9234-F65F-489C-8BF6-2D58A516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54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107-386C-1641-9CD9-0EC991B1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DF79-BAF5-EB47-8AC9-CDF09BA2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049E3-C1F5-CC4A-AC46-C057EFD00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EEE-07E2-4433-89F0-A485480F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57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2D-E980-D946-9FCF-611BCF4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6468-B094-734F-B799-EBFFA653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A95BD-C379-1647-A664-F00FED3C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818D-C5DD-3949-AF73-EA9BC14A7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B6B6-0AE2-F441-A704-ED8394DD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DCD080-62AD-41B4-98C7-11051E67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53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863E-F1DC-634D-8382-33C14251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696A53-1420-4DC0-802A-0E01355F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4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DF79AB-86D9-428D-B986-52004005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36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1AFD-80A6-6549-AD56-7A92D9BC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5DC-D4BA-BD47-ACE3-F8A98BC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DE935-FB9D-544B-BC4D-29D041A7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D744-9BE6-4760-9BB6-4D3999E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4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920-4F51-D640-B8F1-07E31B2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BEF5-1B11-FA44-96F2-FA7B0DC11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BEFB-77FD-AB47-8634-5B508E79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F69-4475-457D-8C25-BE3EFFAA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15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6919-1AE4-084C-916B-607FA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BDEF-CA8F-6C48-8CFE-1DDCD148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C19E0A-E39D-4563-8C0A-EBB53153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03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5CC2-D948-264B-A9D4-D4CF09AD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F8B9-534E-594B-AA27-53CF5056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03756-7836-4D15-AC3E-416BEA07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5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A112F1-0439-894A-84D1-2EC63A591433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972C9-ACB3-E341-B4E5-2D6626D2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5B-105D-DE45-A0A8-CB0E7B30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AAF8-7122-C84B-B6BE-14153B0B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7CA8-D8A2-484C-BCF7-8D63AD7E53F8}"/>
              </a:ext>
            </a:extLst>
          </p:cNvPr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2331-011A-BB4A-90CA-EBA3BA780B6B}"/>
              </a:ext>
            </a:extLst>
          </p:cNvPr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2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etitions.codalab.org/competitions/20794#result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service/licens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pixabay.com/photos/duckling-duck-waterbird-chick-3456779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publicdomain/zero/1.0/deed.e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pets-christmas-dogs-cat-962215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hyperlink" Target="https://commons.wikimedia.org/wiki/File:The_Puppy.jp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Puppy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/2.0/deed.e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" TargetMode="External"/><Relationship Id="rId5" Type="http://schemas.openxmlformats.org/officeDocument/2006/relationships/hyperlink" Target="https://pxhere.com/en/photo/652302" TargetMode="External"/><Relationship Id="rId4" Type="http://schemas.openxmlformats.org/officeDocument/2006/relationships/hyperlink" Target="https://commons.wikimedia.org/wiki/File:The_Puppy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" TargetMode="External"/><Relationship Id="rId5" Type="http://schemas.openxmlformats.org/officeDocument/2006/relationships/hyperlink" Target="https://pxhere.com/en/photo/652302" TargetMode="External"/><Relationship Id="rId4" Type="http://schemas.openxmlformats.org/officeDocument/2006/relationships/hyperlink" Target="https://commons.wikimedia.org/wiki/File:The_Puppy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publicdomain/zero/1.0/deed.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pets-christmas-dogs-cat-962215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Puppy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pxhere.com/en/photo/65230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Puppy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pxhere.com/en/photo/65230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Puppy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pxhere.com/en/photo/65230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udience-crowd-people-persons-828584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hyperlink" Target="https://pixabay.com/service/license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l.dropboxusercontent.com/s/vlyrkgd8nz8gy5l/fast-rcnn.pdf?dl=0" TargetMode="External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s/vlyrkgd8nz8gy5l/fast-rcnn.pdf?dl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l.dropboxusercontent.com/s/vlyrkgd8nz8gy5l/fast-rcnn.pdf?dl=0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章 目标检测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C280, Computer Vision</a:t>
            </a:r>
          </a:p>
          <a:p>
            <a:r>
              <a:rPr lang="en-US" altLang="zh-CN" dirty="0"/>
              <a:t>Prof. Trevor Darrell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zh-CN" altLang="en-US" sz="1865" b="1" dirty="0">
                <a:solidFill>
                  <a:prstClr val="black"/>
                </a:solidFill>
              </a:rPr>
              <a:t>分值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坐标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865" b="1" dirty="0">
                <a:solidFill>
                  <a:prstClr val="black"/>
                </a:solidFill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正确边框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5217" y="4857728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“Where”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  <p:sp>
        <p:nvSpPr>
          <p:cNvPr id="26" name="Google Shape;844;p46"/>
          <p:cNvSpPr txBox="1"/>
          <p:nvPr/>
        </p:nvSpPr>
        <p:spPr>
          <a:xfrm>
            <a:off x="711795" y="4105453"/>
            <a:ext cx="1856516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定位被看成一个回归问题</a:t>
            </a:r>
            <a:r>
              <a:rPr lang="en-US" altLang="zh-CN" sz="1799" dirty="0">
                <a:solidFill>
                  <a:prstClr val="black"/>
                </a:solidFill>
              </a:rPr>
              <a:t>!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802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100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20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13" y="1604574"/>
            <a:ext cx="5075738" cy="4008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44;p84"/>
          <p:cNvSpPr txBox="1"/>
          <p:nvPr/>
        </p:nvSpPr>
        <p:spPr>
          <a:xfrm>
            <a:off x="-28393" y="5219971"/>
            <a:ext cx="5742005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Ren et al, “Faster R-CNN: Towards Real-Time Object Detection with Region Proposal Networks”, NIPS 2015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Figure copyright 2015, Ross Girshick; reproduced with permission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2045;p84"/>
          <p:cNvSpPr txBox="1"/>
          <p:nvPr/>
        </p:nvSpPr>
        <p:spPr>
          <a:xfrm>
            <a:off x="94853" y="1683550"/>
            <a:ext cx="4000720" cy="333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联合训练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类损失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RPN 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分类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锚框是目标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/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还是不是锚框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RPN 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回归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预测从锚框到候选框的变换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Object 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分类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分类候选是背景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/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目标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Object 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回归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预测从候选框到目标框的变换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2043;p84"/>
          <p:cNvSpPr/>
          <p:nvPr/>
        </p:nvSpPr>
        <p:spPr>
          <a:xfrm>
            <a:off x="3400473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 </a:t>
            </a:r>
            <a:r>
              <a:rPr lang="zh-CN" altLang="en-US" dirty="0"/>
              <a:t>可学习的候选区域方法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111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7" name="Google Shape;2043;p84"/>
          <p:cNvSpPr/>
          <p:nvPr/>
        </p:nvSpPr>
        <p:spPr>
          <a:xfrm>
            <a:off x="3400473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</a:t>
            </a:r>
            <a:r>
              <a:rPr lang="zh-CN" altLang="en-US" dirty="0"/>
              <a:t>可学习的候选区域方法</a:t>
            </a:r>
            <a:endParaRPr lang="en-US" dirty="0"/>
          </a:p>
        </p:txBody>
      </p:sp>
      <p:pic>
        <p:nvPicPr>
          <p:cNvPr id="8" name="Google Shape;2276;p92" title="Chart"/>
          <p:cNvPicPr preferRelativeResize="0"/>
          <p:nvPr/>
        </p:nvPicPr>
        <p:blipFill rotWithShape="1">
          <a:blip r:embed="rId3">
            <a:alphaModFix/>
          </a:blip>
          <a:srcRect r="26297"/>
          <a:stretch/>
        </p:blipFill>
        <p:spPr>
          <a:xfrm>
            <a:off x="1320913" y="1819235"/>
            <a:ext cx="6359348" cy="370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909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</a:t>
            </a:r>
            <a:r>
              <a:rPr lang="zh-CN" altLang="en-US" dirty="0"/>
              <a:t>可学习的候选区域方法</a:t>
            </a:r>
            <a:endParaRPr lang="en-US" dirty="0"/>
          </a:p>
        </p:txBody>
      </p:sp>
      <p:pic>
        <p:nvPicPr>
          <p:cNvPr id="18" name="Google Shape;20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13" y="1604574"/>
            <a:ext cx="5075738" cy="4008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043;p84"/>
          <p:cNvSpPr/>
          <p:nvPr/>
        </p:nvSpPr>
        <p:spPr>
          <a:xfrm>
            <a:off x="3400473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296;p94"/>
          <p:cNvSpPr txBox="1"/>
          <p:nvPr/>
        </p:nvSpPr>
        <p:spPr>
          <a:xfrm>
            <a:off x="120669" y="1768683"/>
            <a:ext cx="3841102" cy="352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Faster R-CNN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是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一个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1799" b="1" dirty="0">
                <a:solidFill>
                  <a:prstClr val="black"/>
                </a:solidFill>
                <a:latin typeface="Calibri" panose="020F0502020204030204"/>
              </a:rPr>
              <a:t>两步</a:t>
            </a:r>
            <a:r>
              <a:rPr lang="zh-CN" altLang="en-US" sz="1799" b="1" dirty="0">
                <a:solidFill>
                  <a:prstClr val="black"/>
                </a:solidFill>
                <a:latin typeface="Calibri" panose="020F0502020204030204"/>
              </a:rPr>
              <a:t>目标检测子</a:t>
            </a:r>
            <a:endParaRPr lang="en-US" altLang="zh-CN" sz="1799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第一步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每张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图片执行一次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骨干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网络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候选网络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第二步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每个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区域执行一次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裁剪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" sz="1799" dirty="0" err="1">
                <a:solidFill>
                  <a:prstClr val="black"/>
                </a:solidFill>
                <a:latin typeface="Calibri" panose="020F0502020204030204"/>
              </a:rPr>
              <a:t>RoI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池化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 /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对齐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预测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目标类别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预测</a:t>
            </a:r>
            <a:r>
              <a:rPr lang="en" sz="1799" dirty="0" err="1">
                <a:solidFill>
                  <a:prstClr val="black"/>
                </a:solidFill>
                <a:latin typeface="Calibri" panose="020F0502020204030204"/>
              </a:rPr>
              <a:t>bbox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偏移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2297;p94"/>
          <p:cNvSpPr/>
          <p:nvPr/>
        </p:nvSpPr>
        <p:spPr>
          <a:xfrm>
            <a:off x="67582" y="2903587"/>
            <a:ext cx="3793412" cy="980744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298;p94"/>
          <p:cNvSpPr/>
          <p:nvPr/>
        </p:nvSpPr>
        <p:spPr>
          <a:xfrm>
            <a:off x="4793701" y="2551853"/>
            <a:ext cx="3209764" cy="274668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2299;p94"/>
          <p:cNvSpPr/>
          <p:nvPr/>
        </p:nvSpPr>
        <p:spPr>
          <a:xfrm>
            <a:off x="67582" y="4038492"/>
            <a:ext cx="3793412" cy="1194889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300;p94"/>
          <p:cNvSpPr/>
          <p:nvPr/>
        </p:nvSpPr>
        <p:spPr>
          <a:xfrm>
            <a:off x="5794049" y="1570556"/>
            <a:ext cx="3064202" cy="900108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120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</a:t>
            </a:r>
            <a:r>
              <a:rPr lang="zh-CN" altLang="en-US" dirty="0"/>
              <a:t>可学习的候选区域方法</a:t>
            </a:r>
            <a:endParaRPr lang="en-US" dirty="0"/>
          </a:p>
        </p:txBody>
      </p:sp>
      <p:pic>
        <p:nvPicPr>
          <p:cNvPr id="18" name="Google Shape;2042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2513" y="1604574"/>
            <a:ext cx="5075738" cy="4008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043;p84"/>
          <p:cNvSpPr/>
          <p:nvPr/>
        </p:nvSpPr>
        <p:spPr>
          <a:xfrm>
            <a:off x="3400473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296;p94"/>
          <p:cNvSpPr txBox="1"/>
          <p:nvPr/>
        </p:nvSpPr>
        <p:spPr>
          <a:xfrm>
            <a:off x="120669" y="1768683"/>
            <a:ext cx="3841102" cy="352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altLang="zh-CN" sz="1799" dirty="0">
                <a:solidFill>
                  <a:prstClr val="black"/>
                </a:solidFill>
              </a:rPr>
              <a:t>Faster R-CNN </a:t>
            </a:r>
            <a:r>
              <a:rPr lang="zh-CN" altLang="en-US" sz="1799" dirty="0">
                <a:solidFill>
                  <a:prstClr val="black"/>
                </a:solidFill>
              </a:rPr>
              <a:t>是一个 </a:t>
            </a:r>
          </a:p>
          <a:p>
            <a:pPr defTabSz="685800"/>
            <a:r>
              <a:rPr lang="zh-CN" altLang="en-US" sz="1799" b="1" dirty="0">
                <a:solidFill>
                  <a:prstClr val="black"/>
                </a:solidFill>
              </a:rPr>
              <a:t>两步目标检测子</a:t>
            </a:r>
          </a:p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sz="1799" dirty="0">
                <a:solidFill>
                  <a:prstClr val="black"/>
                </a:solidFill>
              </a:rPr>
              <a:t>第一步</a:t>
            </a:r>
            <a:r>
              <a:rPr lang="en-US" altLang="zh-CN" sz="1799" dirty="0">
                <a:solidFill>
                  <a:prstClr val="black"/>
                </a:solidFill>
              </a:rPr>
              <a:t>: </a:t>
            </a:r>
            <a:r>
              <a:rPr lang="zh-CN" altLang="en-US" sz="1799" dirty="0">
                <a:solidFill>
                  <a:prstClr val="black"/>
                </a:solidFill>
              </a:rPr>
              <a:t>每张图片执行一次</a:t>
            </a: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-US" sz="1799" dirty="0">
                <a:solidFill>
                  <a:prstClr val="black"/>
                </a:solidFill>
              </a:rPr>
              <a:t>骨干网络</a:t>
            </a: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-US" sz="1799" dirty="0">
                <a:solidFill>
                  <a:prstClr val="black"/>
                </a:solidFill>
              </a:rPr>
              <a:t>区域候选网络</a:t>
            </a:r>
          </a:p>
          <a:p>
            <a:pPr defTabSz="685800"/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sz="1799" dirty="0">
                <a:solidFill>
                  <a:prstClr val="black"/>
                </a:solidFill>
              </a:rPr>
              <a:t>第二步</a:t>
            </a:r>
            <a:r>
              <a:rPr lang="en-US" altLang="zh-CN" sz="1799" dirty="0">
                <a:solidFill>
                  <a:prstClr val="black"/>
                </a:solidFill>
              </a:rPr>
              <a:t>: </a:t>
            </a:r>
            <a:r>
              <a:rPr lang="zh-CN" altLang="en-US" sz="1799" dirty="0">
                <a:solidFill>
                  <a:prstClr val="black"/>
                </a:solidFill>
              </a:rPr>
              <a:t>每个区域执行一次</a:t>
            </a: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-US" sz="1799" dirty="0">
                <a:solidFill>
                  <a:prstClr val="black"/>
                </a:solidFill>
              </a:rPr>
              <a:t>特征裁剪</a:t>
            </a:r>
            <a:r>
              <a:rPr lang="en-US" altLang="zh-CN" sz="1799" dirty="0">
                <a:solidFill>
                  <a:prstClr val="black"/>
                </a:solidFill>
              </a:rPr>
              <a:t>: </a:t>
            </a:r>
            <a:r>
              <a:rPr lang="en" altLang="zh-CN" sz="1799" dirty="0" err="1">
                <a:solidFill>
                  <a:prstClr val="black"/>
                </a:solidFill>
              </a:rPr>
              <a:t>RoI</a:t>
            </a:r>
            <a:r>
              <a:rPr lang="en" altLang="zh-CN" sz="1799" dirty="0">
                <a:solidFill>
                  <a:prstClr val="black"/>
                </a:solidFill>
              </a:rPr>
              <a:t> </a:t>
            </a:r>
            <a:r>
              <a:rPr lang="zh-CN" altLang="en-US" sz="1799" dirty="0">
                <a:solidFill>
                  <a:prstClr val="black"/>
                </a:solidFill>
              </a:rPr>
              <a:t>池化 </a:t>
            </a:r>
            <a:r>
              <a:rPr lang="en-US" altLang="zh-CN" sz="1799" dirty="0">
                <a:solidFill>
                  <a:prstClr val="black"/>
                </a:solidFill>
              </a:rPr>
              <a:t>/ </a:t>
            </a:r>
            <a:r>
              <a:rPr lang="zh-CN" altLang="en-US" sz="1799" dirty="0">
                <a:solidFill>
                  <a:prstClr val="black"/>
                </a:solidFill>
              </a:rPr>
              <a:t>对齐</a:t>
            </a: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-US" sz="1799" dirty="0">
                <a:solidFill>
                  <a:prstClr val="black"/>
                </a:solidFill>
              </a:rPr>
              <a:t>预测目标类别</a:t>
            </a:r>
          </a:p>
          <a:p>
            <a:pPr marL="457086" indent="-342815" defTabSz="685800">
              <a:buSzPts val="1800"/>
              <a:buFontTx/>
              <a:buChar char="-"/>
            </a:pPr>
            <a:r>
              <a:rPr lang="zh-CN" altLang="en-US" sz="1799" dirty="0">
                <a:solidFill>
                  <a:prstClr val="black"/>
                </a:solidFill>
              </a:rPr>
              <a:t>预测</a:t>
            </a:r>
            <a:r>
              <a:rPr lang="en" altLang="zh-CN" sz="1799" dirty="0" err="1">
                <a:solidFill>
                  <a:prstClr val="black"/>
                </a:solidFill>
              </a:rPr>
              <a:t>bbox</a:t>
            </a:r>
            <a:r>
              <a:rPr lang="zh-CN" altLang="en-US" sz="1799" dirty="0">
                <a:solidFill>
                  <a:prstClr val="black"/>
                </a:solidFill>
              </a:rPr>
              <a:t>偏移</a:t>
            </a:r>
          </a:p>
        </p:txBody>
      </p:sp>
      <p:sp>
        <p:nvSpPr>
          <p:cNvPr id="21" name="Google Shape;2297;p94"/>
          <p:cNvSpPr/>
          <p:nvPr/>
        </p:nvSpPr>
        <p:spPr>
          <a:xfrm>
            <a:off x="67582" y="2903587"/>
            <a:ext cx="3793412" cy="980744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298;p94"/>
          <p:cNvSpPr/>
          <p:nvPr/>
        </p:nvSpPr>
        <p:spPr>
          <a:xfrm>
            <a:off x="4793701" y="2551853"/>
            <a:ext cx="3209764" cy="274668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2299;p94"/>
          <p:cNvSpPr/>
          <p:nvPr/>
        </p:nvSpPr>
        <p:spPr>
          <a:xfrm>
            <a:off x="67582" y="4038492"/>
            <a:ext cx="3793412" cy="1194889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300;p94"/>
          <p:cNvSpPr/>
          <p:nvPr/>
        </p:nvSpPr>
        <p:spPr>
          <a:xfrm>
            <a:off x="5794049" y="1570556"/>
            <a:ext cx="3064202" cy="900108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5153" y="1638212"/>
            <a:ext cx="281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问题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第二步是否真的需要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87956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单步目标检测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2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输入图像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6013256" y="857250"/>
            <a:ext cx="3106361" cy="151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RPN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分类单个锚框为目标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/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不是目标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单步检测子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分类每个目标为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C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类目标（背景）中的一个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执行骨干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CNN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网络获取与输入图像对齐的特征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Google Shape;2144;p87"/>
          <p:cNvSpPr txBox="1"/>
          <p:nvPr/>
        </p:nvSpPr>
        <p:spPr>
          <a:xfrm>
            <a:off x="7105921" y="2460827"/>
            <a:ext cx="2001092" cy="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锚类别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(C+1) x 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2145;p87"/>
          <p:cNvCxnSpPr/>
          <p:nvPr/>
        </p:nvCxnSpPr>
        <p:spPr>
          <a:xfrm>
            <a:off x="7020175" y="3000905"/>
            <a:ext cx="19034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2142;p87"/>
          <p:cNvSpPr/>
          <p:nvPr/>
        </p:nvSpPr>
        <p:spPr>
          <a:xfrm rot="5400000">
            <a:off x="6045912" y="3117282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2143;p87"/>
          <p:cNvSpPr txBox="1"/>
          <p:nvPr/>
        </p:nvSpPr>
        <p:spPr>
          <a:xfrm>
            <a:off x="6382775" y="3222334"/>
            <a:ext cx="69309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>
                <a:solidFill>
                  <a:prstClr val="black"/>
                </a:solidFill>
                <a:latin typeface="Calibri" panose="020F0502020204030204"/>
              </a:rPr>
              <a:t>Conv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2144;p87"/>
          <p:cNvSpPr txBox="1"/>
          <p:nvPr/>
        </p:nvSpPr>
        <p:spPr>
          <a:xfrm>
            <a:off x="7374222" y="3581972"/>
            <a:ext cx="1694160" cy="53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边框变换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4K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Google Shape;2145;p87"/>
          <p:cNvCxnSpPr/>
          <p:nvPr/>
        </p:nvCxnSpPr>
        <p:spPr>
          <a:xfrm>
            <a:off x="7000736" y="3743321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255;p90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2256;p90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2257;p90"/>
          <p:cNvSpPr/>
          <p:nvPr/>
        </p:nvSpPr>
        <p:spPr>
          <a:xfrm>
            <a:off x="4425473" y="2988067"/>
            <a:ext cx="874872" cy="81008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2258;p90"/>
          <p:cNvSpPr/>
          <p:nvPr/>
        </p:nvSpPr>
        <p:spPr>
          <a:xfrm>
            <a:off x="4196031" y="2186971"/>
            <a:ext cx="1333753" cy="2412272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2259;p90"/>
          <p:cNvSpPr/>
          <p:nvPr/>
        </p:nvSpPr>
        <p:spPr>
          <a:xfrm>
            <a:off x="3453876" y="2778720"/>
            <a:ext cx="2818066" cy="122878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2344" y="4507303"/>
            <a:ext cx="2366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记住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图像特征平面每个点有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个锚框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68125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单步目标检测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输入图像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图像特征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6013256" y="857250"/>
            <a:ext cx="3106361" cy="151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-US" altLang="zh-CN" b="1" dirty="0">
                <a:solidFill>
                  <a:prstClr val="black"/>
                </a:solidFill>
              </a:rPr>
              <a:t>RPN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分类单个锚框为目标</a:t>
            </a:r>
            <a:r>
              <a:rPr lang="en-US" altLang="zh-CN" dirty="0">
                <a:solidFill>
                  <a:prstClr val="black"/>
                </a:solidFill>
              </a:rPr>
              <a:t>/ </a:t>
            </a:r>
            <a:r>
              <a:rPr lang="zh-CN" altLang="en-US" dirty="0">
                <a:solidFill>
                  <a:prstClr val="black"/>
                </a:solidFill>
              </a:rPr>
              <a:t>不是目标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zh-CN" altLang="en-US" b="1" dirty="0">
                <a:solidFill>
                  <a:prstClr val="black"/>
                </a:solidFill>
              </a:rPr>
              <a:t>单步检测子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分类每个目标为</a:t>
            </a:r>
            <a:r>
              <a:rPr lang="en-US" altLang="zh-CN" dirty="0">
                <a:solidFill>
                  <a:prstClr val="black"/>
                </a:solidFill>
              </a:rPr>
              <a:t>C</a:t>
            </a:r>
            <a:r>
              <a:rPr lang="zh-CN" altLang="en-US" dirty="0">
                <a:solidFill>
                  <a:prstClr val="black"/>
                </a:solidFill>
              </a:rPr>
              <a:t>类目标（背景）中的一个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执行骨干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网络获取与输入图像对齐的特征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9" name="Google Shape;2144;p87"/>
          <p:cNvSpPr txBox="1"/>
          <p:nvPr/>
        </p:nvSpPr>
        <p:spPr>
          <a:xfrm>
            <a:off x="7105921" y="2460827"/>
            <a:ext cx="2001092" cy="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锚类别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(C+1) x 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2145;p87"/>
          <p:cNvCxnSpPr/>
          <p:nvPr/>
        </p:nvCxnSpPr>
        <p:spPr>
          <a:xfrm>
            <a:off x="7020175" y="3000905"/>
            <a:ext cx="19034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2142;p87"/>
          <p:cNvSpPr/>
          <p:nvPr/>
        </p:nvSpPr>
        <p:spPr>
          <a:xfrm rot="5400000">
            <a:off x="6045912" y="3117282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2143;p87"/>
          <p:cNvSpPr txBox="1"/>
          <p:nvPr/>
        </p:nvSpPr>
        <p:spPr>
          <a:xfrm>
            <a:off x="6382775" y="3222334"/>
            <a:ext cx="69309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>
                <a:solidFill>
                  <a:prstClr val="black"/>
                </a:solidFill>
                <a:latin typeface="Calibri" panose="020F0502020204030204"/>
              </a:rPr>
              <a:t>Conv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2144;p87"/>
          <p:cNvSpPr txBox="1"/>
          <p:nvPr/>
        </p:nvSpPr>
        <p:spPr>
          <a:xfrm>
            <a:off x="7374222" y="3581972"/>
            <a:ext cx="1694160" cy="53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边框变换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-US" sz="1865" b="1" dirty="0">
                <a:solidFill>
                  <a:prstClr val="black"/>
                </a:solidFill>
                <a:latin typeface="Calibri" panose="020F0502020204030204"/>
              </a:rPr>
              <a:t>C</a:t>
            </a:r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 x 4K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Google Shape;2145;p87"/>
          <p:cNvCxnSpPr/>
          <p:nvPr/>
        </p:nvCxnSpPr>
        <p:spPr>
          <a:xfrm>
            <a:off x="7000736" y="3743321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255;p90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2256;p90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2257;p90"/>
          <p:cNvSpPr/>
          <p:nvPr/>
        </p:nvSpPr>
        <p:spPr>
          <a:xfrm>
            <a:off x="4425473" y="2988067"/>
            <a:ext cx="874872" cy="81008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2258;p90"/>
          <p:cNvSpPr/>
          <p:nvPr/>
        </p:nvSpPr>
        <p:spPr>
          <a:xfrm>
            <a:off x="4196031" y="2186971"/>
            <a:ext cx="1333753" cy="2412272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2259;p90"/>
          <p:cNvSpPr/>
          <p:nvPr/>
        </p:nvSpPr>
        <p:spPr>
          <a:xfrm>
            <a:off x="3453876" y="2778720"/>
            <a:ext cx="2818066" cy="122878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07399" y="4391436"/>
            <a:ext cx="2814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有时使用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指定类别回归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方法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类别分别使用不同</a:t>
            </a:r>
            <a:r>
              <a:rPr lang="zh-CN" altLang="en-US" dirty="0">
                <a:solidFill>
                  <a:prstClr val="black"/>
                </a:solidFill>
              </a:rPr>
              <a:t>的网络每个预测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框变换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Google Shape;2350;p96"/>
          <p:cNvSpPr txBox="1"/>
          <p:nvPr/>
        </p:nvSpPr>
        <p:spPr>
          <a:xfrm>
            <a:off x="-51276" y="5239321"/>
            <a:ext cx="3775105" cy="37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Redmon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“You Only Look Once: </a:t>
            </a:r>
            <a:r>
              <a:rPr lang="en-US" sz="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Unified, Real-Time Object Detection”, CVPR 2016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Liu et al, “SSD: Single-Shot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MultiBox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Detector”, ECCV 2016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Lin et al, “Focal Loss for Dense Object Detection”, ICCV 2017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2442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7" y="1676368"/>
            <a:ext cx="6060837" cy="37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05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7" y="1676368"/>
            <a:ext cx="6060837" cy="3706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247" y="2004522"/>
            <a:ext cx="286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此外</a:t>
            </a:r>
            <a:r>
              <a:rPr lang="en-US" altLang="zh-CN" b="1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两步方法</a:t>
            </a:r>
            <a:r>
              <a:rPr lang="en-US" altLang="zh-CN" dirty="0">
                <a:solidFill>
                  <a:prstClr val="black"/>
                </a:solidFill>
              </a:rPr>
              <a:t>(Faster R-CNN) </a:t>
            </a:r>
            <a:r>
              <a:rPr lang="zh-CN" altLang="en-US" dirty="0">
                <a:solidFill>
                  <a:prstClr val="black"/>
                </a:solidFill>
              </a:rPr>
              <a:t>性能更好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但速度慢一些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88208" y="2222440"/>
            <a:ext cx="3711011" cy="365333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7557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7" y="1676368"/>
            <a:ext cx="6060837" cy="3706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247" y="2004522"/>
            <a:ext cx="2864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此外</a:t>
            </a:r>
            <a:r>
              <a:rPr lang="en-US" altLang="zh-CN" b="1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两步方法</a:t>
            </a:r>
            <a:r>
              <a:rPr lang="en-US" altLang="zh-CN" dirty="0">
                <a:solidFill>
                  <a:prstClr val="black"/>
                </a:solidFill>
              </a:rPr>
              <a:t>(Faster R-CNN) </a:t>
            </a:r>
            <a:r>
              <a:rPr lang="zh-CN" altLang="en-US" dirty="0">
                <a:solidFill>
                  <a:prstClr val="black"/>
                </a:solidFill>
              </a:rPr>
              <a:t>性能更好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但速度慢一些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单步方法</a:t>
            </a:r>
            <a:r>
              <a:rPr lang="en-US" altLang="zh-CN" dirty="0">
                <a:solidFill>
                  <a:prstClr val="black"/>
                </a:solidFill>
              </a:rPr>
              <a:t>(SSD) </a:t>
            </a:r>
            <a:r>
              <a:rPr lang="zh-CN" altLang="en-US" dirty="0">
                <a:solidFill>
                  <a:prstClr val="black"/>
                </a:solidFill>
              </a:rPr>
              <a:t>更快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但性能差一些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4257" y="3459445"/>
            <a:ext cx="314058" cy="614764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675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7" y="1676368"/>
            <a:ext cx="6060837" cy="3706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247" y="2004523"/>
            <a:ext cx="28649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此外</a:t>
            </a:r>
            <a:r>
              <a:rPr lang="en-US" altLang="zh-CN" b="1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两步方法</a:t>
            </a:r>
            <a:r>
              <a:rPr lang="en-US" altLang="zh-CN" dirty="0">
                <a:solidFill>
                  <a:prstClr val="black"/>
                </a:solidFill>
              </a:rPr>
              <a:t>(Faster R-CNN) </a:t>
            </a:r>
            <a:r>
              <a:rPr lang="zh-CN" altLang="en-US" dirty="0">
                <a:solidFill>
                  <a:prstClr val="black"/>
                </a:solidFill>
              </a:rPr>
              <a:t>性能更好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但速度慢一些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单步方法</a:t>
            </a:r>
            <a:r>
              <a:rPr lang="en-US" altLang="zh-CN" dirty="0">
                <a:solidFill>
                  <a:prstClr val="black"/>
                </a:solidFill>
              </a:rPr>
              <a:t>(SSD) </a:t>
            </a:r>
            <a:r>
              <a:rPr lang="zh-CN" altLang="en-US" dirty="0">
                <a:solidFill>
                  <a:prstClr val="black"/>
                </a:solidFill>
              </a:rPr>
              <a:t>更快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但性能差一些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更大的骨干网络能够提升性能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但速度慢一些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5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zh-CN" altLang="en-US" sz="1865" b="1" dirty="0">
                <a:solidFill>
                  <a:prstClr val="black"/>
                </a:solidFill>
              </a:rPr>
              <a:t>分值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Box </a:t>
            </a:r>
            <a:br>
              <a:rPr lang="en" altLang="zh-CN" sz="1865" b="1" dirty="0">
                <a:solidFill>
                  <a:prstClr val="black"/>
                </a:solidFill>
              </a:rPr>
            </a:br>
            <a:r>
              <a:rPr lang="zh-CN" altLang="en-US" sz="1865" b="1" dirty="0">
                <a:solidFill>
                  <a:prstClr val="black"/>
                </a:solidFill>
              </a:rPr>
              <a:t>坐标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865" b="1" dirty="0">
                <a:solidFill>
                  <a:prstClr val="black"/>
                </a:solidFill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1865" b="1" dirty="0">
                <a:solidFill>
                  <a:prstClr val="black"/>
                </a:solidFill>
              </a:rPr>
              <a:t>正确边框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加权求和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5217" y="4857728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“Where”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  <p:sp>
        <p:nvSpPr>
          <p:cNvPr id="31" name="Google Shape;844;p46"/>
          <p:cNvSpPr txBox="1"/>
          <p:nvPr/>
        </p:nvSpPr>
        <p:spPr>
          <a:xfrm>
            <a:off x="711795" y="4105453"/>
            <a:ext cx="1955205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定位被看成一个回归问题</a:t>
            </a:r>
            <a:r>
              <a:rPr lang="en-US" altLang="zh-CN" sz="1799" dirty="0">
                <a:solidFill>
                  <a:prstClr val="black"/>
                </a:solidFill>
              </a:rPr>
              <a:t>!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19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7" y="1676368"/>
            <a:ext cx="6060837" cy="37060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4247" y="2004522"/>
            <a:ext cx="2864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此外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两步方法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(Faster R-CNN)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性能更好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但速度慢一些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单步方法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(SSD)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更快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但性能差一些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更大的骨干网络能够提升性能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但速度慢一些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随着方法速度变慢性能收益减少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8208" y="2222441"/>
            <a:ext cx="3711011" cy="288421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56664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50362" y="1867615"/>
            <a:ext cx="408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60533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3891" y="1999842"/>
            <a:ext cx="109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Faster R-CNN w/ResNet-101-FPN, longer training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(63ms, 42.0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0362" y="1867616"/>
            <a:ext cx="4080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训练更长时间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多尺度骨干网络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特征金字塔网络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85044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3891" y="1999842"/>
            <a:ext cx="109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Faster R-CNN w/ResNet-101-FPN, longer training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(63ms, 42.0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8" name="Oval 27"/>
          <p:cNvSpPr/>
          <p:nvPr/>
        </p:nvSpPr>
        <p:spPr>
          <a:xfrm>
            <a:off x="957802" y="2602709"/>
            <a:ext cx="61994" cy="619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1868" y="2158221"/>
            <a:ext cx="10943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Faster R-CNN w/ResNeXt-101-FPN, longer training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(120ms, 43.0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50362" y="1867615"/>
            <a:ext cx="4080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训练更长时间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多尺度骨干网络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特征金字塔网络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更好的骨干网络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en-US" altLang="zh-CN" dirty="0" err="1">
                <a:solidFill>
                  <a:prstClr val="black"/>
                </a:solidFill>
              </a:rPr>
              <a:t>ResNeXt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3013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7802" y="2602709"/>
            <a:ext cx="61994" cy="619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806945" y="2791773"/>
            <a:ext cx="107559" cy="10755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2606" y="2466279"/>
            <a:ext cx="109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RetinaNet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(SSD-like) w/ResNet-101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(80ms, 39.9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50362" y="1867616"/>
            <a:ext cx="4080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训练更长时间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多尺度骨干网络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特征金字塔网络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更好的骨干网络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en-US" altLang="zh-CN" dirty="0" err="1">
                <a:solidFill>
                  <a:prstClr val="black"/>
                </a:solidFill>
              </a:rPr>
              <a:t>ResNeXt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改进了单步检测方法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71007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278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573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88187" y="2048114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7064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53097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7802" y="2602709"/>
            <a:ext cx="61994" cy="619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806945" y="2791773"/>
            <a:ext cx="107559" cy="10755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6959" y="1867616"/>
            <a:ext cx="109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Mask R-CNN w/ResNeXt-152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(281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, 49.3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1580668" y="2015861"/>
            <a:ext cx="93755" cy="937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50362" y="1867616"/>
            <a:ext cx="408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训练更长时间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多尺度骨干网络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特征金字塔网络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更好的骨干网络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en-US" altLang="zh-CN" dirty="0" err="1">
                <a:solidFill>
                  <a:prstClr val="black"/>
                </a:solidFill>
              </a:rPr>
              <a:t>ResNeXt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改进了单步检测方法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更大的模型性能更好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21436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0362" y="1867616"/>
            <a:ext cx="4080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这些都是最近几年的结果</a:t>
            </a:r>
            <a:r>
              <a:rPr lang="mr-IN" altLang="zh-CN" dirty="0">
                <a:solidFill>
                  <a:prstClr val="black"/>
                </a:solidFill>
              </a:rPr>
              <a:t>…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由于</a:t>
            </a:r>
            <a:r>
              <a:rPr lang="en-US" altLang="zh-CN" dirty="0">
                <a:solidFill>
                  <a:prstClr val="black"/>
                </a:solidFill>
              </a:rPr>
              <a:t>GPUs</a:t>
            </a:r>
            <a:r>
              <a:rPr lang="zh-CN" altLang="en-US" dirty="0">
                <a:solidFill>
                  <a:prstClr val="black"/>
                </a:solidFill>
              </a:rPr>
              <a:t>更新迅速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我们使用了很多小技巧来提升各种方法性能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训练更长时间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多尺度骨干网络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特征金字塔网络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更好的骨干网络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en-US" altLang="zh-CN" dirty="0" err="1">
                <a:solidFill>
                  <a:prstClr val="black"/>
                </a:solidFill>
              </a:rPr>
              <a:t>ResNeXt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改进了单步检测方法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更大的模型性能更好</a:t>
            </a:r>
            <a:endParaRPr lang="en-US" altLang="zh-CN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</a:rPr>
              <a:t>测试时间增加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278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278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573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05732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88187" y="2048114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88187" y="1656707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7064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0642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53097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53097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7802" y="2602709"/>
            <a:ext cx="61994" cy="619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806945" y="2791773"/>
            <a:ext cx="107559" cy="10755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6959" y="1867616"/>
            <a:ext cx="109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Mask R-CNN w/ResNeXt-152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(281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, 49.3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1580668" y="2015861"/>
            <a:ext cx="93755" cy="937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72852" y="1926052"/>
            <a:ext cx="93755" cy="937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64814" y="2034250"/>
            <a:ext cx="15590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Mask R-CNN w/RexNeXt-152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+Test-time augmentation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(?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, 51.4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80831" y="5457081"/>
            <a:ext cx="16033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Wu et al, Detectron2</a:t>
            </a:r>
            <a:r>
              <a:rPr lang="en-US" sz="788">
                <a:solidFill>
                  <a:prstClr val="black"/>
                </a:solidFill>
                <a:latin typeface="Calibri" panose="020F0502020204030204"/>
              </a:rPr>
              <a:t>, GitHub 2019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4018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altLang="zh-CN" dirty="0"/>
              <a:t>: </a:t>
            </a:r>
            <a:r>
              <a:rPr lang="zh-CN" altLang="en-US" dirty="0"/>
              <a:t>更多变种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357;p97"/>
          <p:cNvSpPr txBox="1"/>
          <p:nvPr/>
        </p:nvSpPr>
        <p:spPr>
          <a:xfrm>
            <a:off x="0" y="5429601"/>
            <a:ext cx="6910338" cy="2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Huang et al, “Speed/accuracy trade-offs for modern convolutional object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sz="1050" dirty="0">
                <a:solidFill>
                  <a:prstClr val="black"/>
                </a:solidFill>
                <a:latin typeface="Calibri" panose="020F0502020204030204"/>
              </a:rPr>
              <a:t>detectors”, CVPR 2017</a:t>
            </a:r>
            <a:endParaRPr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8" y="2724796"/>
            <a:ext cx="4346268" cy="26576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0362" y="1867615"/>
            <a:ext cx="40803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这些都是最近几年的结果</a:t>
            </a:r>
            <a:r>
              <a:rPr lang="mr-IN" dirty="0">
                <a:solidFill>
                  <a:prstClr val="black"/>
                </a:solidFill>
                <a:latin typeface="Calibri" panose="020F0502020204030204"/>
                <a:cs typeface="Mangal" panose="02040503050203030202" pitchFamily="18" charset="0"/>
              </a:rPr>
              <a:t>…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由于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GPUs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更新迅速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我们使用了很多小技巧来提升各种方法性能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训练更长时间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!</a:t>
            </a: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多尺度骨干网络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特征金字塔网络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更好的骨干网络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ResNeXt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改进了单步检测方法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更大的模型性能更好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测试时间增加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集成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更多数据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等等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278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278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278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573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573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05732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8187" y="2439521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88187" y="2048114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88187" y="1656707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0642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70642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0642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3097" y="2438003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53097" y="2046596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53097" y="1655189"/>
            <a:ext cx="782455" cy="391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749359" y="2646659"/>
            <a:ext cx="61994" cy="619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7802" y="2602709"/>
            <a:ext cx="61994" cy="619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Diamond 6"/>
          <p:cNvSpPr/>
          <p:nvPr/>
        </p:nvSpPr>
        <p:spPr>
          <a:xfrm>
            <a:off x="806945" y="2791773"/>
            <a:ext cx="107559" cy="10755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6959" y="1867616"/>
            <a:ext cx="109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Mask R-CNN w/ResNeXt-152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(281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ms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, 49.3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9" name="Oval 28"/>
          <p:cNvSpPr/>
          <p:nvPr/>
        </p:nvSpPr>
        <p:spPr>
          <a:xfrm>
            <a:off x="1580668" y="2015861"/>
            <a:ext cx="93755" cy="937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72852" y="1926052"/>
            <a:ext cx="93755" cy="937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312328" y="1560531"/>
            <a:ext cx="214802" cy="214802"/>
          </a:xfrm>
          <a:prstGeom prst="star5">
            <a:avLst>
              <a:gd name="adj" fmla="val 27981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5452" y="1503891"/>
            <a:ext cx="1087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Current leaderboard winner: 55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Method ???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Runtime ???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87431" y="5466867"/>
            <a:ext cx="2741456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788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https://competitions.codalab.org/competitions/20794#results</a:t>
            </a:r>
            <a:endParaRPr lang="en-US" sz="7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253891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118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4" y="2816679"/>
            <a:ext cx="2215910" cy="1486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0422" y="1886071"/>
            <a:ext cx="2037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Fast R-CNN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应用可微的裁剪方法处理共同特征平面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9247" y="1886071"/>
            <a:ext cx="211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每个区域独立执行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CNN</a:t>
            </a:r>
          </a:p>
        </p:txBody>
      </p:sp>
      <p:pic>
        <p:nvPicPr>
          <p:cNvPr id="8" name="Google Shape;20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31" y="3076829"/>
            <a:ext cx="1894540" cy="14963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43;p84"/>
          <p:cNvSpPr/>
          <p:nvPr/>
        </p:nvSpPr>
        <p:spPr>
          <a:xfrm>
            <a:off x="4486370" y="3001886"/>
            <a:ext cx="1287658" cy="3322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3825" y="1927774"/>
            <a:ext cx="197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Faster R-CNN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使用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CNN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计算候选区域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22" y="3186376"/>
            <a:ext cx="2060469" cy="1386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0023" t="22939"/>
          <a:stretch/>
        </p:blipFill>
        <p:spPr>
          <a:xfrm>
            <a:off x="7077681" y="3247241"/>
            <a:ext cx="2066320" cy="13259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47554" y="1923773"/>
            <a:ext cx="18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Single-Stage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全卷积检测子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0734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5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zh-CN" altLang="en-US" sz="1865" b="1" dirty="0">
                <a:solidFill>
                  <a:prstClr val="black"/>
                </a:solidFill>
              </a:rPr>
              <a:t>分值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Box </a:t>
            </a:r>
            <a:br>
              <a:rPr lang="en" altLang="zh-CN" sz="1865" b="1" dirty="0">
                <a:solidFill>
                  <a:prstClr val="black"/>
                </a:solidFill>
              </a:rPr>
            </a:br>
            <a:r>
              <a:rPr lang="zh-CN" altLang="en-US" sz="1865" b="1" dirty="0">
                <a:solidFill>
                  <a:prstClr val="black"/>
                </a:solidFill>
              </a:rPr>
              <a:t>坐标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865" b="1" dirty="0">
                <a:solidFill>
                  <a:prstClr val="black"/>
                </a:solidFill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1865" b="1" dirty="0">
                <a:solidFill>
                  <a:prstClr val="black"/>
                </a:solidFill>
              </a:rPr>
              <a:t>正确边框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</a:rPr>
              <a:t>加权求和</a:t>
            </a: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7571193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多任务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Loss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5217" y="4857728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  <p:sp>
        <p:nvSpPr>
          <p:cNvPr id="34" name="Google Shape;844;p46"/>
          <p:cNvSpPr txBox="1"/>
          <p:nvPr/>
        </p:nvSpPr>
        <p:spPr>
          <a:xfrm>
            <a:off x="711795" y="4105453"/>
            <a:ext cx="1955205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定位被看成一个回归问题</a:t>
            </a:r>
            <a:r>
              <a:rPr lang="en-US" altLang="zh-CN" sz="1799" dirty="0">
                <a:solidFill>
                  <a:prstClr val="black"/>
                </a:solidFill>
              </a:rPr>
              <a:t>!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13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图像分割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zh-CN" altLang="en-US" sz="1865" b="1" dirty="0">
                <a:solidFill>
                  <a:prstClr val="black"/>
                </a:solidFill>
              </a:rPr>
              <a:t>分值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" sz="1865" b="1" dirty="0">
                <a:solidFill>
                  <a:prstClr val="black"/>
                </a:solidFill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Box </a:t>
            </a:r>
            <a:br>
              <a:rPr lang="en" altLang="zh-CN" sz="1865" b="1" dirty="0">
                <a:solidFill>
                  <a:prstClr val="black"/>
                </a:solidFill>
              </a:rPr>
            </a:br>
            <a:r>
              <a:rPr lang="zh-CN" altLang="en-US" sz="1865" b="1" dirty="0">
                <a:solidFill>
                  <a:prstClr val="black"/>
                </a:solidFill>
              </a:rPr>
              <a:t>坐标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865" b="1" dirty="0">
                <a:solidFill>
                  <a:prstClr val="black"/>
                </a:solidFill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1865" b="1" dirty="0">
                <a:solidFill>
                  <a:prstClr val="black"/>
                </a:solidFill>
              </a:rPr>
              <a:t>正确边框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</a:rPr>
              <a:t>加权求和</a:t>
            </a: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7571193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多任务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1463893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1622359" y="1922005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经常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通过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预训练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获得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迁移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学习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5217" y="4857728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  <p:sp>
        <p:nvSpPr>
          <p:cNvPr id="34" name="Google Shape;844;p46"/>
          <p:cNvSpPr txBox="1"/>
          <p:nvPr/>
        </p:nvSpPr>
        <p:spPr>
          <a:xfrm>
            <a:off x="711795" y="4105453"/>
            <a:ext cx="1955205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定位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被看成一个回归问题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zh-CN" altLang="en-US" sz="1865" b="1" dirty="0">
                <a:solidFill>
                  <a:prstClr val="black"/>
                </a:solidFill>
              </a:rPr>
              <a:t>分值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Box </a:t>
            </a:r>
            <a:br>
              <a:rPr lang="en" altLang="zh-CN" sz="1865" b="1" dirty="0">
                <a:solidFill>
                  <a:prstClr val="black"/>
                </a:solidFill>
              </a:rPr>
            </a:br>
            <a:r>
              <a:rPr lang="zh-CN" altLang="en-US" sz="1865" b="1" dirty="0">
                <a:solidFill>
                  <a:prstClr val="black"/>
                </a:solidFill>
              </a:rPr>
              <a:t>坐标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865" b="1" dirty="0">
                <a:solidFill>
                  <a:prstClr val="black"/>
                </a:solidFill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" sz="1865" b="1" dirty="0">
                <a:solidFill>
                  <a:prstClr val="black"/>
                </a:solidFill>
              </a:rPr>
              <a:t>正确边框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500" b="1" dirty="0">
                <a:solidFill>
                  <a:prstClr val="black"/>
                </a:solidFill>
              </a:rPr>
              <a:t>加权求和</a:t>
            </a: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7571193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/>
            <a:r>
              <a:rPr lang="zh-CN" altLang="en" sz="2399" dirty="0">
                <a:solidFill>
                  <a:srgbClr val="70AD47"/>
                </a:solidFill>
              </a:rPr>
              <a:t>多任务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1463893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1622359" y="1922005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srgbClr val="70AD47"/>
                </a:solidFill>
              </a:rPr>
              <a:t>经常通过</a:t>
            </a:r>
            <a:r>
              <a:rPr lang="en" altLang="zh-CN" sz="1865" dirty="0">
                <a:solidFill>
                  <a:srgbClr val="70AD47"/>
                </a:solidFill>
              </a:rPr>
              <a:t>ImageNet</a:t>
            </a:r>
            <a:r>
              <a:rPr lang="zh-CN" altLang="en-US" sz="1865" dirty="0">
                <a:solidFill>
                  <a:srgbClr val="70AD47"/>
                </a:solidFill>
              </a:rPr>
              <a:t>预训练获得</a:t>
            </a:r>
            <a:r>
              <a:rPr lang="en-US" altLang="zh-CN" sz="1865" dirty="0">
                <a:solidFill>
                  <a:srgbClr val="70AD47"/>
                </a:solidFill>
              </a:rPr>
              <a:t>(</a:t>
            </a:r>
            <a:r>
              <a:rPr lang="zh-CN" altLang="en-US" sz="1865" dirty="0">
                <a:solidFill>
                  <a:srgbClr val="70AD47"/>
                </a:solidFill>
              </a:rPr>
              <a:t>迁移学习</a:t>
            </a:r>
            <a:r>
              <a:rPr lang="en-US" altLang="zh-CN" sz="1865" dirty="0">
                <a:solidFill>
                  <a:srgbClr val="70AD47"/>
                </a:solidFill>
              </a:rPr>
              <a:t>)</a:t>
            </a:r>
            <a:endParaRPr lang="zh-CN" altLang="en-US" sz="1865" dirty="0">
              <a:solidFill>
                <a:srgbClr val="70AD47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5217" y="4857728"/>
            <a:ext cx="1422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“Where”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03" y="4795404"/>
            <a:ext cx="330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图像不只有一个目标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sp>
        <p:nvSpPr>
          <p:cNvPr id="35" name="Google Shape;844;p46"/>
          <p:cNvSpPr txBox="1"/>
          <p:nvPr/>
        </p:nvSpPr>
        <p:spPr>
          <a:xfrm>
            <a:off x="711795" y="4105453"/>
            <a:ext cx="1955205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定位被看成一个回归问题</a:t>
            </a:r>
            <a:r>
              <a:rPr lang="en-US" altLang="zh-CN" sz="1799" dirty="0">
                <a:solidFill>
                  <a:prstClr val="black"/>
                </a:solidFill>
              </a:rPr>
              <a:t>!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5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00;p49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985068" y="1867471"/>
            <a:ext cx="1311972" cy="113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1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2394402" y="1907621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02;p49"/>
          <p:cNvSpPr txBox="1"/>
          <p:nvPr/>
        </p:nvSpPr>
        <p:spPr>
          <a:xfrm>
            <a:off x="5530059" y="1867483"/>
            <a:ext cx="1956990" cy="37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903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2394402" y="3106622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4;p49"/>
          <p:cNvSpPr txBox="1"/>
          <p:nvPr/>
        </p:nvSpPr>
        <p:spPr>
          <a:xfrm>
            <a:off x="5558852" y="3066469"/>
            <a:ext cx="1956990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oogle Shape;9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883" y="3066482"/>
            <a:ext cx="1514156" cy="113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07;p49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2479630" y="4299674"/>
            <a:ext cx="2923787" cy="1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08;p49"/>
          <p:cNvSpPr txBox="1"/>
          <p:nvPr/>
        </p:nvSpPr>
        <p:spPr>
          <a:xfrm>
            <a:off x="5644055" y="4341137"/>
            <a:ext cx="2034670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DUCK: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DUCK: (x, y, w, h)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909;p49"/>
          <p:cNvSpPr txBox="1"/>
          <p:nvPr/>
        </p:nvSpPr>
        <p:spPr>
          <a:xfrm>
            <a:off x="7548334" y="1938338"/>
            <a:ext cx="1275568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910;p49"/>
          <p:cNvSpPr txBox="1"/>
          <p:nvPr/>
        </p:nvSpPr>
        <p:spPr>
          <a:xfrm>
            <a:off x="7548334" y="3385661"/>
            <a:ext cx="1540399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911;p49"/>
          <p:cNvSpPr txBox="1"/>
          <p:nvPr/>
        </p:nvSpPr>
        <p:spPr>
          <a:xfrm>
            <a:off x="7601220" y="4391750"/>
            <a:ext cx="1540399" cy="71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许多个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uckling, Duck, Waterbird, Chick, Mallard Duckl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15392" b="16310"/>
          <a:stretch/>
        </p:blipFill>
        <p:spPr bwMode="auto">
          <a:xfrm>
            <a:off x="71224" y="4341138"/>
            <a:ext cx="2225815" cy="108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5500417"/>
            <a:ext cx="138050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Duck image </a:t>
            </a: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free to use under the </a:t>
            </a:r>
            <a:r>
              <a:rPr kumimoji="0" lang="en-US" sz="4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Pixabay</a:t>
            </a:r>
            <a:r>
              <a:rPr kumimoji="0" 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 license</a:t>
            </a:r>
            <a:endParaRPr kumimoji="0" lang="en-US" sz="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376" y="1040398"/>
            <a:ext cx="287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每张图片需要多个不同的输出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4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3202416" y="3316241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6873010" y="3451743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Dog?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Cat?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Background?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216918" y="3585671"/>
            <a:ext cx="875772" cy="130346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图像截取的不同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子区域使用</a:t>
            </a: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CNN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分类器分类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CNN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将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子区域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分类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目标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或背景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50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202416" y="3316241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6873010" y="3451743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Cat?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807470" y="3585671"/>
            <a:ext cx="875772" cy="130346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</p:spTree>
    <p:extLst>
      <p:ext uri="{BB962C8B-B14F-4D97-AF65-F5344CB8AC3E}">
        <p14:creationId xmlns:p14="http://schemas.microsoft.com/office/powerpoint/2010/main" val="315128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202416" y="3316241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6873010" y="3451743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Cat?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1480572" y="3822700"/>
            <a:ext cx="665728" cy="9842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</p:spTree>
    <p:extLst>
      <p:ext uri="{BB962C8B-B14F-4D97-AF65-F5344CB8AC3E}">
        <p14:creationId xmlns:p14="http://schemas.microsoft.com/office/powerpoint/2010/main" val="380923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0;p50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3202416" y="3316241"/>
            <a:ext cx="3341131" cy="120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1;p50"/>
          <p:cNvSpPr txBox="1"/>
          <p:nvPr/>
        </p:nvSpPr>
        <p:spPr>
          <a:xfrm>
            <a:off x="6873010" y="3451743"/>
            <a:ext cx="2158238" cy="88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Background? 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922;p50"/>
          <p:cNvSpPr/>
          <p:nvPr/>
        </p:nvSpPr>
        <p:spPr>
          <a:xfrm>
            <a:off x="1899672" y="3702049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</p:spTree>
    <p:extLst>
      <p:ext uri="{BB962C8B-B14F-4D97-AF65-F5344CB8AC3E}">
        <p14:creationId xmlns:p14="http://schemas.microsoft.com/office/powerpoint/2010/main" val="112790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10.1.</a:t>
            </a:r>
            <a:r>
              <a:rPr lang="zh-CN" altLang="en-US" dirty="0"/>
              <a:t>目标检测定义</a:t>
            </a:r>
            <a:endParaRPr lang="en-US" altLang="zh-CN" dirty="0"/>
          </a:p>
          <a:p>
            <a:r>
              <a:rPr lang="en-US" altLang="zh-CN" dirty="0"/>
              <a:t>10.2.R-CNN</a:t>
            </a:r>
          </a:p>
          <a:p>
            <a:r>
              <a:rPr lang="en-US" altLang="zh-CN" dirty="0"/>
              <a:t>10.3.Fast/Faster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177412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1899672" y="3702049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  <p:sp>
        <p:nvSpPr>
          <p:cNvPr id="9" name="Google Shape;967;p54"/>
          <p:cNvSpPr txBox="1"/>
          <p:nvPr/>
        </p:nvSpPr>
        <p:spPr>
          <a:xfrm>
            <a:off x="2926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有多少个大小为</a:t>
            </a:r>
            <a:r>
              <a:rPr lang="en-US" altLang="zh-CN" sz="1650" dirty="0">
                <a:solidFill>
                  <a:srgbClr val="4472C4"/>
                </a:solidFill>
              </a:rPr>
              <a:t>H x W</a:t>
            </a:r>
            <a:r>
              <a:rPr lang="zh-CN" altLang="en-US" sz="1650" dirty="0">
                <a:solidFill>
                  <a:srgbClr val="4472C4"/>
                </a:solidFill>
              </a:rPr>
              <a:t>的</a:t>
            </a:r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可能候选子区域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366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21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1899672" y="3702049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  <p:sp>
        <p:nvSpPr>
          <p:cNvPr id="9" name="Google Shape;967;p54"/>
          <p:cNvSpPr txBox="1"/>
          <p:nvPr/>
        </p:nvSpPr>
        <p:spPr>
          <a:xfrm>
            <a:off x="2926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650" b="1" dirty="0">
                <a:solidFill>
                  <a:srgbClr val="4472C4"/>
                </a:solidFill>
              </a:rPr>
              <a:t>问题</a:t>
            </a:r>
            <a:r>
              <a:rPr lang="en-US" altLang="zh-CN" sz="1650" dirty="0">
                <a:solidFill>
                  <a:srgbClr val="4472C4"/>
                </a:solidFill>
              </a:rPr>
              <a:t>: </a:t>
            </a:r>
            <a:r>
              <a:rPr lang="zh-CN" altLang="en-US" sz="1650" dirty="0">
                <a:solidFill>
                  <a:srgbClr val="4472C4"/>
                </a:solidFill>
              </a:rPr>
              <a:t>有多少个大小为</a:t>
            </a:r>
            <a:r>
              <a:rPr lang="en-US" altLang="zh-CN" sz="1650" dirty="0">
                <a:solidFill>
                  <a:srgbClr val="4472C4"/>
                </a:solidFill>
              </a:rPr>
              <a:t>H x W</a:t>
            </a:r>
            <a:r>
              <a:rPr lang="zh-CN" altLang="en-US" sz="1650" dirty="0">
                <a:solidFill>
                  <a:srgbClr val="4472C4"/>
                </a:solidFill>
              </a:rPr>
              <a:t>的可能候选子区域</a:t>
            </a:r>
            <a:r>
              <a:rPr lang="en-US" altLang="zh-CN" sz="1650" dirty="0">
                <a:solidFill>
                  <a:srgbClr val="4472C4"/>
                </a:solidFill>
              </a:rPr>
              <a:t>?</a:t>
            </a:r>
          </a:p>
          <a:p>
            <a:pPr defTabSz="6858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考虑大小为的框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h x w:</a:t>
            </a:r>
          </a:p>
          <a:p>
            <a:pPr defTabSz="6858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x </a:t>
            </a:r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可能位置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</a:t>
            </a:r>
          </a:p>
          <a:p>
            <a:pPr defTabSz="6858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y </a:t>
            </a:r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可能位置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</a:t>
            </a: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  <a:latin typeface="Calibri" panose="020F0502020204030204"/>
              </a:rPr>
              <a:t>可能位置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: </a:t>
            </a:r>
          </a:p>
          <a:p>
            <a:pPr defTabSz="685800"/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(W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w + 1) * (H </a:t>
            </a:r>
            <a:r>
              <a:rPr lang="mr-IN" sz="1650" dirty="0">
                <a:solidFill>
                  <a:srgbClr val="4472C4"/>
                </a:solidFill>
                <a:latin typeface="Calibri" panose="020F0502020204030204"/>
                <a:cs typeface="Mangal" panose="02040503050203030202" pitchFamily="18" charset="0"/>
              </a:rPr>
              <a:t>–</a:t>
            </a:r>
            <a:r>
              <a:rPr lang="en-US" sz="1650" dirty="0">
                <a:solidFill>
                  <a:srgbClr val="4472C4"/>
                </a:solidFill>
                <a:latin typeface="Calibri" panose="020F0502020204030204"/>
              </a:rPr>
              <a:t> h + 1)</a:t>
            </a:r>
          </a:p>
        </p:txBody>
      </p:sp>
    </p:spTree>
    <p:extLst>
      <p:ext uri="{BB962C8B-B14F-4D97-AF65-F5344CB8AC3E}">
        <p14:creationId xmlns:p14="http://schemas.microsoft.com/office/powerpoint/2010/main" val="273373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1899672" y="3702049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  <p:sp>
        <p:nvSpPr>
          <p:cNvPr id="9" name="Google Shape;967;p54"/>
          <p:cNvSpPr txBox="1"/>
          <p:nvPr/>
        </p:nvSpPr>
        <p:spPr>
          <a:xfrm>
            <a:off x="2926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650" b="1" dirty="0">
                <a:solidFill>
                  <a:srgbClr val="4472C4"/>
                </a:solidFill>
              </a:rPr>
              <a:t>问题</a:t>
            </a:r>
            <a:r>
              <a:rPr lang="en-US" altLang="zh-CN" sz="1650" dirty="0">
                <a:solidFill>
                  <a:srgbClr val="4472C4"/>
                </a:solidFill>
              </a:rPr>
              <a:t>: </a:t>
            </a:r>
            <a:r>
              <a:rPr lang="zh-CN" altLang="en-US" sz="1650" dirty="0">
                <a:solidFill>
                  <a:srgbClr val="4472C4"/>
                </a:solidFill>
              </a:rPr>
              <a:t>有多少个大小为</a:t>
            </a:r>
            <a:r>
              <a:rPr lang="en-US" altLang="zh-CN" sz="1650" dirty="0">
                <a:solidFill>
                  <a:srgbClr val="4472C4"/>
                </a:solidFill>
              </a:rPr>
              <a:t>H x W</a:t>
            </a:r>
            <a:r>
              <a:rPr lang="zh-CN" altLang="en-US" sz="1650" dirty="0">
                <a:solidFill>
                  <a:srgbClr val="4472C4"/>
                </a:solidFill>
              </a:rPr>
              <a:t>的可能候选子区域</a:t>
            </a:r>
            <a:r>
              <a:rPr lang="en-US" altLang="zh-CN" sz="1650" dirty="0">
                <a:solidFill>
                  <a:srgbClr val="4472C4"/>
                </a:solidFill>
              </a:rPr>
              <a:t>?</a:t>
            </a:r>
          </a:p>
          <a:p>
            <a:pPr defTabSz="6858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</a:rPr>
              <a:t>考虑大小为的框</a:t>
            </a:r>
            <a:r>
              <a:rPr lang="en-US" altLang="zh-CN" sz="1650" dirty="0">
                <a:solidFill>
                  <a:srgbClr val="4472C4"/>
                </a:solidFill>
              </a:rPr>
              <a:t>h x w: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x </a:t>
            </a:r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W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w + 1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y </a:t>
            </a:r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H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h + 1</a:t>
            </a: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(W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w + 1) * (H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h + 1)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20728" y="3777653"/>
                <a:ext cx="3006079" cy="1703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:r>
                  <a:rPr lang="zh-CN" alt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总</a:t>
                </a:r>
                <a:r>
                  <a:rPr lang="zh-CN" altLang="en-US" sz="1650" dirty="0">
                    <a:solidFill>
                      <a:prstClr val="black"/>
                    </a:solidFill>
                    <a:latin typeface="Calibri" panose="020F0502020204030204"/>
                  </a:rPr>
                  <a:t>数</a:t>
                </a:r>
                <a:r>
                  <a:rPr 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6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28" y="3777653"/>
                <a:ext cx="3006079" cy="1703800"/>
              </a:xfrm>
              <a:prstGeom prst="rect">
                <a:avLst/>
              </a:prstGeom>
              <a:blipFill>
                <a:blip r:embed="rId4"/>
                <a:stretch>
                  <a:fillRect l="-24370" t="-33824" r="-1261"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84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检测多个目标</a:t>
            </a:r>
            <a:r>
              <a:rPr lang="en-US" altLang="zh-CN" dirty="0"/>
              <a:t>: </a:t>
            </a:r>
            <a:r>
              <a:rPr lang="zh-CN" altLang="en-US" b="1" dirty="0"/>
              <a:t>滑动窗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23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9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0" y="2896903"/>
            <a:ext cx="2656034" cy="1992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22;p50"/>
          <p:cNvSpPr/>
          <p:nvPr/>
        </p:nvSpPr>
        <p:spPr>
          <a:xfrm>
            <a:off x="1899672" y="3702049"/>
            <a:ext cx="627628" cy="908051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923;p50"/>
          <p:cNvSpPr txBox="1"/>
          <p:nvPr/>
        </p:nvSpPr>
        <p:spPr>
          <a:xfrm>
            <a:off x="3138157" y="2095933"/>
            <a:ext cx="3568471" cy="9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对图像截取的不同子区域使用</a:t>
            </a:r>
            <a:r>
              <a:rPr lang="en" altLang="zh-CN" sz="1865" dirty="0">
                <a:solidFill>
                  <a:prstClr val="black"/>
                </a:solidFill>
              </a:rPr>
              <a:t>CNN</a:t>
            </a:r>
            <a:r>
              <a:rPr lang="zh-CN" altLang="en-US" sz="1865" dirty="0">
                <a:solidFill>
                  <a:prstClr val="black"/>
                </a:solidFill>
              </a:rPr>
              <a:t>分类器分类</a:t>
            </a:r>
            <a:r>
              <a:rPr lang="en-US" altLang="zh-CN" sz="1865" dirty="0">
                <a:solidFill>
                  <a:prstClr val="black"/>
                </a:solidFill>
              </a:rPr>
              <a:t>, </a:t>
            </a:r>
            <a:r>
              <a:rPr lang="en" altLang="zh-CN" sz="1865" dirty="0">
                <a:solidFill>
                  <a:prstClr val="black"/>
                </a:solidFill>
              </a:rPr>
              <a:t>CNN </a:t>
            </a:r>
            <a:r>
              <a:rPr lang="zh-CN" altLang="en-US" sz="1865" dirty="0">
                <a:solidFill>
                  <a:prstClr val="black"/>
                </a:solidFill>
              </a:rPr>
              <a:t>将子区域分类为目标或背景</a:t>
            </a:r>
          </a:p>
        </p:txBody>
      </p:sp>
      <p:sp>
        <p:nvSpPr>
          <p:cNvPr id="9" name="Google Shape;967;p54"/>
          <p:cNvSpPr txBox="1"/>
          <p:nvPr/>
        </p:nvSpPr>
        <p:spPr>
          <a:xfrm>
            <a:off x="2926715" y="3081777"/>
            <a:ext cx="3290570" cy="218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lang="zh-CN" altLang="en-US" sz="1650" b="1" dirty="0">
                <a:solidFill>
                  <a:srgbClr val="4472C4"/>
                </a:solidFill>
              </a:rPr>
              <a:t>问题</a:t>
            </a:r>
            <a:r>
              <a:rPr lang="en-US" altLang="zh-CN" sz="1650" dirty="0">
                <a:solidFill>
                  <a:srgbClr val="4472C4"/>
                </a:solidFill>
              </a:rPr>
              <a:t>: </a:t>
            </a:r>
            <a:r>
              <a:rPr lang="zh-CN" altLang="en-US" sz="1650" dirty="0">
                <a:solidFill>
                  <a:srgbClr val="4472C4"/>
                </a:solidFill>
              </a:rPr>
              <a:t>有多少个大小为</a:t>
            </a:r>
            <a:r>
              <a:rPr lang="en-US" altLang="zh-CN" sz="1650" dirty="0">
                <a:solidFill>
                  <a:srgbClr val="4472C4"/>
                </a:solidFill>
              </a:rPr>
              <a:t>H x W</a:t>
            </a:r>
            <a:r>
              <a:rPr lang="zh-CN" altLang="en-US" sz="1650" dirty="0">
                <a:solidFill>
                  <a:srgbClr val="4472C4"/>
                </a:solidFill>
              </a:rPr>
              <a:t>的可能候选子区域</a:t>
            </a:r>
            <a:r>
              <a:rPr lang="en-US" altLang="zh-CN" sz="1650" dirty="0">
                <a:solidFill>
                  <a:srgbClr val="4472C4"/>
                </a:solidFill>
              </a:rPr>
              <a:t>?</a:t>
            </a:r>
          </a:p>
          <a:p>
            <a:pPr defTabSz="685800"/>
            <a:endParaRPr lang="en-US" sz="1650" b="1" dirty="0">
              <a:solidFill>
                <a:srgbClr val="4472C4"/>
              </a:solidFill>
              <a:latin typeface="Calibri" panose="020F0502020204030204"/>
            </a:endParaRP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</a:rPr>
              <a:t>考虑大小为的框</a:t>
            </a:r>
            <a:r>
              <a:rPr lang="en-US" altLang="zh-CN" sz="1650" dirty="0">
                <a:solidFill>
                  <a:srgbClr val="4472C4"/>
                </a:solidFill>
              </a:rPr>
              <a:t>h x w: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x </a:t>
            </a:r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W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w + 1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y </a:t>
            </a:r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H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h + 1</a:t>
            </a:r>
          </a:p>
          <a:p>
            <a:pPr defTabSz="685800"/>
            <a:r>
              <a:rPr lang="zh-CN" altLang="en-US" sz="1650" dirty="0">
                <a:solidFill>
                  <a:srgbClr val="4472C4"/>
                </a:solidFill>
              </a:rPr>
              <a:t>可能位置</a:t>
            </a:r>
            <a:r>
              <a:rPr lang="en-US" altLang="zh-CN" sz="1650" dirty="0">
                <a:solidFill>
                  <a:srgbClr val="4472C4"/>
                </a:solidFill>
              </a:rPr>
              <a:t>: </a:t>
            </a:r>
          </a:p>
          <a:p>
            <a:pPr defTabSz="685800"/>
            <a:r>
              <a:rPr lang="en-US" altLang="zh-CN" sz="1650" dirty="0">
                <a:solidFill>
                  <a:srgbClr val="4472C4"/>
                </a:solidFill>
              </a:rPr>
              <a:t>(W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w + 1) * (H </a:t>
            </a:r>
            <a:r>
              <a:rPr lang="mr-IN" altLang="zh-CN" sz="1650" dirty="0">
                <a:solidFill>
                  <a:srgbClr val="4472C4"/>
                </a:solidFill>
              </a:rPr>
              <a:t>–</a:t>
            </a:r>
            <a:r>
              <a:rPr lang="en-US" altLang="zh-CN" sz="1650" dirty="0">
                <a:solidFill>
                  <a:srgbClr val="4472C4"/>
                </a:solidFill>
              </a:rPr>
              <a:t> h + 1)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20728" y="3777653"/>
                <a:ext cx="3006079" cy="1703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:r>
                  <a:rPr lang="zh-CN" alt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总数</a:t>
                </a:r>
                <a:r>
                  <a:rPr lang="is-IS" sz="1650" dirty="0">
                    <a:solidFill>
                      <a:prstClr val="black"/>
                    </a:solidFill>
                    <a:latin typeface="Calibri" panose="020F0502020204030204"/>
                  </a:rPr>
                  <a:t>:</a:t>
                </a: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6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sup>
                            <m:e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+1)(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6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5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𝐻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mr-IN" sz="16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5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28" y="3777653"/>
                <a:ext cx="3006079" cy="1703800"/>
              </a:xfrm>
              <a:prstGeom prst="rect">
                <a:avLst/>
              </a:prstGeom>
              <a:blipFill>
                <a:blip r:embed="rId4"/>
                <a:stretch>
                  <a:fillRect l="-24370" t="-33824" r="-1261" b="-30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971841" y="2000233"/>
            <a:ext cx="181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800 x 600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大小图像有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 ~58M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个框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!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全部计算不可实现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678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候选区域</a:t>
            </a:r>
            <a:r>
              <a:rPr lang="en-US" altLang="zh-CN" dirty="0"/>
              <a:t>(Region Proposals)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0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905" y="3029863"/>
            <a:ext cx="3104567" cy="206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7" y="3029713"/>
            <a:ext cx="3104567" cy="2066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65;p55"/>
          <p:cNvCxnSpPr/>
          <p:nvPr/>
        </p:nvCxnSpPr>
        <p:spPr>
          <a:xfrm>
            <a:off x="3733127" y="4062994"/>
            <a:ext cx="1675364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067;p55"/>
          <p:cNvSpPr/>
          <p:nvPr/>
        </p:nvSpPr>
        <p:spPr>
          <a:xfrm>
            <a:off x="5801089" y="3500241"/>
            <a:ext cx="1406933" cy="1406933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068;p55"/>
          <p:cNvSpPr/>
          <p:nvPr/>
        </p:nvSpPr>
        <p:spPr>
          <a:xfrm>
            <a:off x="6343848" y="3118340"/>
            <a:ext cx="2230519" cy="19027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069;p55"/>
          <p:cNvSpPr/>
          <p:nvPr/>
        </p:nvSpPr>
        <p:spPr>
          <a:xfrm>
            <a:off x="7286052" y="4191960"/>
            <a:ext cx="296023" cy="251935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070;p55"/>
          <p:cNvSpPr/>
          <p:nvPr/>
        </p:nvSpPr>
        <p:spPr>
          <a:xfrm>
            <a:off x="7950804" y="3940027"/>
            <a:ext cx="469078" cy="393497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Google Shape;1071;p55"/>
          <p:cNvSpPr/>
          <p:nvPr/>
        </p:nvSpPr>
        <p:spPr>
          <a:xfrm>
            <a:off x="7471442" y="3866888"/>
            <a:ext cx="215944" cy="19105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Google Shape;1072;p55"/>
          <p:cNvSpPr/>
          <p:nvPr/>
        </p:nvSpPr>
        <p:spPr>
          <a:xfrm>
            <a:off x="7049876" y="3970450"/>
            <a:ext cx="215944" cy="191051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Google Shape;1073;p55"/>
          <p:cNvSpPr/>
          <p:nvPr/>
        </p:nvSpPr>
        <p:spPr>
          <a:xfrm>
            <a:off x="5838630" y="3963420"/>
            <a:ext cx="393497" cy="35000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1074;p55"/>
          <p:cNvSpPr/>
          <p:nvPr/>
        </p:nvSpPr>
        <p:spPr>
          <a:xfrm>
            <a:off x="6023522" y="3658699"/>
            <a:ext cx="393497" cy="35000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1075;p55"/>
          <p:cNvSpPr/>
          <p:nvPr/>
        </p:nvSpPr>
        <p:spPr>
          <a:xfrm>
            <a:off x="6448071" y="3658699"/>
            <a:ext cx="393497" cy="251935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1076;p55"/>
          <p:cNvSpPr txBox="1"/>
          <p:nvPr/>
        </p:nvSpPr>
        <p:spPr>
          <a:xfrm>
            <a:off x="8164" y="5177590"/>
            <a:ext cx="3594564" cy="45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600">
                <a:solidFill>
                  <a:prstClr val="black"/>
                </a:solidFill>
                <a:latin typeface="Calibri" panose="020F0502020204030204"/>
              </a:rPr>
              <a:t>Alexe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et al, “Measuring the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objectness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of image windows”, TPAMI 2012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Uijlings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et al, “Selective Search for Object Recognition”, IJCV 2013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Cheng et al, “BING: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Binarized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normed gradients for </a:t>
            </a:r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objectness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estimation at 300fps”, CVPR 2014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600" dirty="0" err="1">
                <a:solidFill>
                  <a:prstClr val="black"/>
                </a:solidFill>
                <a:latin typeface="Calibri" panose="020F0502020204030204"/>
              </a:rPr>
              <a:t>Zitnick</a:t>
            </a:r>
            <a:r>
              <a:rPr lang="en" sz="600" dirty="0">
                <a:solidFill>
                  <a:prstClr val="black"/>
                </a:solidFill>
                <a:latin typeface="Calibri" panose="020F0502020204030204"/>
              </a:rPr>
              <a:t> and Dollar, “Edge boxes: Locating object proposals from edges”, ECCV 2014</a:t>
            </a:r>
            <a:endParaRPr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Google Shape;1066;p55"/>
          <p:cNvSpPr txBox="1"/>
          <p:nvPr/>
        </p:nvSpPr>
        <p:spPr>
          <a:xfrm>
            <a:off x="1049126" y="1691319"/>
            <a:ext cx="7043366" cy="126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400021" indent="-285750" defTabSz="685800">
              <a:buSzPts val="1800"/>
              <a:buFont typeface="Arial" panose="020B0604020202020204" pitchFamily="34" charset="0"/>
              <a:buChar char="•"/>
            </a:pPr>
            <a:r>
              <a:rPr lang="zh-CN" altLang="en-US" sz="1799">
                <a:solidFill>
                  <a:prstClr val="black"/>
                </a:solidFill>
                <a:latin typeface="Calibri" panose="020F0502020204030204"/>
              </a:rPr>
              <a:t>确定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少量候选框尽可能覆盖所有目标</a:t>
            </a:r>
            <a:endParaRPr lang="en-US"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00021" indent="-285750" defTabSz="685800">
              <a:buSzPts val="1800"/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经常基于启发式方法</a:t>
            </a:r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: e.g. 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寻找</a:t>
            </a:r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“blob-like” 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图像区域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marL="400021" indent="-285750" defTabSz="685800">
              <a:buSzPts val="1800"/>
              <a:buFont typeface="Arial" panose="020B0604020202020204" pitchFamily="34" charset="0"/>
              <a:buChar char="•"/>
            </a:pP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相对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快速运行的方法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; e.g.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在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几秒钟中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选择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性搜索出</a:t>
            </a:r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2000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个候选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3433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25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4300107"/>
            <a:ext cx="4107878" cy="1215803"/>
            <a:chOff x="522336" y="3552396"/>
            <a:chExt cx="5414346" cy="1570200"/>
          </a:xfrm>
        </p:grpSpPr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输入</a:t>
              </a:r>
              <a:r>
                <a:rPr lang="zh-CN" altLang="en-US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图像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442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26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4300107"/>
            <a:ext cx="5844810" cy="1215803"/>
            <a:chOff x="522336" y="3552396"/>
            <a:chExt cx="7703692" cy="1570200"/>
          </a:xfrm>
        </p:grpSpPr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感兴趣</a:t>
              </a:r>
              <a:r>
                <a:rPr lang="zh-CN" altLang="en-US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RoI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使用</a:t>
              </a:r>
              <a:r>
                <a:rPr lang="zh-CN" altLang="en-US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候选区域方法</a:t>
              </a:r>
              <a:r>
                <a:rPr lang="en" sz="1865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(~2k)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6563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27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3498758"/>
            <a:ext cx="5844810" cy="2017152"/>
            <a:chOff x="522336" y="2517461"/>
            <a:chExt cx="7703692" cy="2605135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4574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28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2116502"/>
            <a:ext cx="5844810" cy="3399408"/>
            <a:chOff x="522336" y="732289"/>
            <a:chExt cx="7703692" cy="4390307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每个</a:t>
              </a:r>
              <a:r>
                <a:rPr lang="zh-CN" altLang="en-US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区域经过</a:t>
              </a:r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943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29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 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分类每个候选子区域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37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计算机视觉主要任务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00;p14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69348" y="2558517"/>
            <a:ext cx="2093154" cy="18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14"/>
          <p:cNvSpPr txBox="1"/>
          <p:nvPr/>
        </p:nvSpPr>
        <p:spPr>
          <a:xfrm>
            <a:off x="120110" y="1689853"/>
            <a:ext cx="2006777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分类</a:t>
            </a: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02;p14"/>
          <p:cNvSpPr txBox="1"/>
          <p:nvPr/>
        </p:nvSpPr>
        <p:spPr>
          <a:xfrm>
            <a:off x="2313464" y="1689853"/>
            <a:ext cx="2141142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语义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分割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3;p14"/>
          <p:cNvSpPr txBox="1"/>
          <p:nvPr/>
        </p:nvSpPr>
        <p:spPr>
          <a:xfrm>
            <a:off x="4561203" y="1748263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检测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104;p14"/>
          <p:cNvSpPr txBox="1"/>
          <p:nvPr/>
        </p:nvSpPr>
        <p:spPr>
          <a:xfrm>
            <a:off x="6806743" y="1669934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实例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分割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05;p14"/>
          <p:cNvSpPr txBox="1"/>
          <p:nvPr/>
        </p:nvSpPr>
        <p:spPr>
          <a:xfrm>
            <a:off x="70323" y="4386627"/>
            <a:ext cx="2106351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59" y="2600641"/>
            <a:ext cx="2093155" cy="179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7;p14"/>
          <p:cNvGrpSpPr/>
          <p:nvPr/>
        </p:nvGrpSpPr>
        <p:grpSpPr>
          <a:xfrm>
            <a:off x="6916814" y="2600643"/>
            <a:ext cx="2106327" cy="1811827"/>
            <a:chOff x="6917425" y="1743175"/>
            <a:chExt cx="2106876" cy="1812299"/>
          </a:xfrm>
        </p:grpSpPr>
        <p:pic>
          <p:nvPicPr>
            <p:cNvPr id="12" name="Google Shape;10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09;p14"/>
            <p:cNvSpPr/>
            <p:nvPr/>
          </p:nvSpPr>
          <p:spPr>
            <a:xfrm>
              <a:off x="7327080" y="2501842"/>
              <a:ext cx="705915" cy="1053130"/>
            </a:xfrm>
            <a:custGeom>
              <a:avLst/>
              <a:gdLst/>
              <a:ahLst/>
              <a:cxnLst/>
              <a:rect l="l" t="t" r="r" b="b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10;p14"/>
            <p:cNvSpPr/>
            <p:nvPr/>
          </p:nvSpPr>
          <p:spPr>
            <a:xfrm>
              <a:off x="7975570" y="2631128"/>
              <a:ext cx="372409" cy="819776"/>
            </a:xfrm>
            <a:custGeom>
              <a:avLst/>
              <a:gdLst/>
              <a:ahLst/>
              <a:cxnLst/>
              <a:rect l="l" t="t" r="r" b="b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11;p14"/>
            <p:cNvSpPr/>
            <p:nvPr/>
          </p:nvSpPr>
          <p:spPr>
            <a:xfrm>
              <a:off x="8313674" y="2512690"/>
              <a:ext cx="317023" cy="715268"/>
            </a:xfrm>
            <a:custGeom>
              <a:avLst/>
              <a:gdLst/>
              <a:ahLst/>
              <a:cxnLst/>
              <a:rect l="l" t="t" r="r" b="b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12;p14"/>
          <p:cNvSpPr/>
          <p:nvPr/>
        </p:nvSpPr>
        <p:spPr>
          <a:xfrm rot="-5400000">
            <a:off x="6681575" y="2941922"/>
            <a:ext cx="351809" cy="4123326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13;p14"/>
          <p:cNvSpPr/>
          <p:nvPr/>
        </p:nvSpPr>
        <p:spPr>
          <a:xfrm rot="-5400000">
            <a:off x="933423" y="3965550"/>
            <a:ext cx="351809" cy="2095254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14;p14"/>
          <p:cNvSpPr txBox="1"/>
          <p:nvPr/>
        </p:nvSpPr>
        <p:spPr>
          <a:xfrm>
            <a:off x="2400367" y="4310447"/>
            <a:ext cx="2006777" cy="6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GRASS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A64D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SKY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15;p14"/>
          <p:cNvSpPr txBox="1"/>
          <p:nvPr/>
        </p:nvSpPr>
        <p:spPr>
          <a:xfrm>
            <a:off x="4724137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16;p14"/>
          <p:cNvSpPr txBox="1"/>
          <p:nvPr/>
        </p:nvSpPr>
        <p:spPr>
          <a:xfrm>
            <a:off x="7016365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17;p14"/>
          <p:cNvSpPr txBox="1"/>
          <p:nvPr/>
        </p:nvSpPr>
        <p:spPr>
          <a:xfrm>
            <a:off x="174020" y="5124759"/>
            <a:ext cx="1883810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不考虑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局部区域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18;p14"/>
          <p:cNvSpPr txBox="1"/>
          <p:nvPr/>
        </p:nvSpPr>
        <p:spPr>
          <a:xfrm>
            <a:off x="5862026" y="5124744"/>
            <a:ext cx="1852193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多目标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19;p14"/>
          <p:cNvSpPr/>
          <p:nvPr/>
        </p:nvSpPr>
        <p:spPr>
          <a:xfrm rot="-5400000">
            <a:off x="3241646" y="3978832"/>
            <a:ext cx="351809" cy="2066462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20;p14"/>
          <p:cNvSpPr txBox="1"/>
          <p:nvPr/>
        </p:nvSpPr>
        <p:spPr>
          <a:xfrm>
            <a:off x="2201387" y="5124744"/>
            <a:ext cx="2436371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没有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目标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只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考虑像素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21;p14"/>
          <p:cNvSpPr txBox="1"/>
          <p:nvPr/>
        </p:nvSpPr>
        <p:spPr>
          <a:xfrm>
            <a:off x="7940462" y="5395273"/>
            <a:ext cx="1194623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CC0 public domain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oogle Shape;122;p14"/>
          <p:cNvGrpSpPr/>
          <p:nvPr/>
        </p:nvGrpSpPr>
        <p:grpSpPr>
          <a:xfrm>
            <a:off x="2301776" y="2555353"/>
            <a:ext cx="2141052" cy="1818140"/>
            <a:chOff x="2277225" y="713289"/>
            <a:chExt cx="3568755" cy="2932300"/>
          </a:xfrm>
        </p:grpSpPr>
        <p:grpSp>
          <p:nvGrpSpPr>
            <p:cNvPr id="27" name="Google Shape;123;p14"/>
            <p:cNvGrpSpPr/>
            <p:nvPr/>
          </p:nvGrpSpPr>
          <p:grpSpPr>
            <a:xfrm>
              <a:off x="2277225" y="713289"/>
              <a:ext cx="3562639" cy="2932300"/>
              <a:chOff x="2401325" y="1743175"/>
              <a:chExt cx="2093699" cy="1812299"/>
            </a:xfrm>
          </p:grpSpPr>
          <p:pic>
            <p:nvPicPr>
              <p:cNvPr id="31" name="Google Shape;124;p14"/>
              <p:cNvPicPr preferRelativeResize="0"/>
              <p:nvPr/>
            </p:nvPicPr>
            <p:blipFill rotWithShape="1">
              <a:blip r:embed="rId3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25;p14"/>
              <p:cNvSpPr/>
              <p:nvPr/>
            </p:nvSpPr>
            <p:spPr>
              <a:xfrm>
                <a:off x="2466169" y="2111305"/>
                <a:ext cx="1608200" cy="1150000"/>
              </a:xfrm>
              <a:custGeom>
                <a:avLst/>
                <a:gdLst/>
                <a:ahLst/>
                <a:cxnLst/>
                <a:rect l="l" t="t" r="r" b="b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" name="Google Shape;126;p14"/>
            <p:cNvSpPr/>
            <p:nvPr/>
          </p:nvSpPr>
          <p:spPr>
            <a:xfrm>
              <a:off x="2291955" y="1786552"/>
              <a:ext cx="3554025" cy="1835050"/>
            </a:xfrm>
            <a:custGeom>
              <a:avLst/>
              <a:gdLst/>
              <a:ahLst/>
              <a:cxnLst/>
              <a:rect l="l" t="t" r="r" b="b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127;p1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l" t="t" r="r" b="b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28;p14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l" t="t" r="r" b="b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51197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30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分类每个候选子区域</a:t>
            </a: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4961484" y="1532502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Bounding box 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回归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defTabSz="685800"/>
            <a:r>
              <a:rPr lang="zh-CN" alt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预测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变换参数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纠正</a:t>
            </a:r>
            <a:r>
              <a:rPr lang="en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RoI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lang="zh-CN" alt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参数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25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31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" sz="1799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(224x224)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分类每个候选子区域</a:t>
            </a: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4961484" y="1518064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685800"/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Bounding box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回归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预测 “变换参数” 纠正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 4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个参数 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t</a:t>
            </a:r>
            <a:r>
              <a:rPr lang="en-US" altLang="zh-CN" baseline="-250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56657" y="2582003"/>
            <a:ext cx="3081293" cy="2585323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候选区域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(p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p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变换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t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t>)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输出框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(b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b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框的变换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          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+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endParaRPr lang="en-US" baseline="-25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Log-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尺度空间变换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exp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   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exp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baseline="-25000" dirty="0" err="1">
                <a:solidFill>
                  <a:prstClr val="black"/>
                </a:solidFill>
                <a:latin typeface="Calibri" panose="020F0502020204030204"/>
              </a:rPr>
              <a:t>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55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</a:t>
            </a:r>
            <a:r>
              <a:rPr lang="zh-CN" altLang="en-US" dirty="0"/>
              <a:t>测试时间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32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4255226" cy="3778247"/>
            <a:chOff x="522336" y="243022"/>
            <a:chExt cx="5608556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4782" y="1205413"/>
            <a:ext cx="41233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RGB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运行候选区域算法获取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~2000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候选区域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伸缩每个区域到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224x224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并各自独立的经过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CNN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预测类别分值和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bbox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变换参数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根据分值选择候选区域输出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选择方法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阈值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或按类别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?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或取最大的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K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候选区域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?)</a:t>
            </a: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与真实分布框比较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627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检测框比较</a:t>
            </a:r>
            <a:r>
              <a:rPr lang="en-US" dirty="0"/>
              <a:t>: </a:t>
            </a:r>
            <a:r>
              <a:rPr lang="zh-CN" altLang="en-US" dirty="0"/>
              <a:t>交叠率</a:t>
            </a: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0700" y="5481980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6508" y="193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rgbClr val="00B0F0"/>
                </a:solidFill>
                <a:latin typeface="Calibri" panose="020F0502020204030204"/>
              </a:rPr>
              <a:t>预测边框</a:t>
            </a:r>
            <a:endParaRPr lang="en-US" sz="2400" b="1" dirty="0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1105" y="2541939"/>
            <a:ext cx="100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400" b="1" dirty="0">
                <a:solidFill>
                  <a:srgbClr val="00FF00"/>
                </a:solidFill>
                <a:latin typeface="Calibri" panose="020F0502020204030204"/>
              </a:rPr>
              <a:t>真实分布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977" y="1838487"/>
            <a:ext cx="333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如何计算检测边框和真实边框差异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80724" y="2410797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5938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1133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检测框比较</a:t>
            </a:r>
            <a:r>
              <a:rPr lang="en-US" altLang="zh-CN" dirty="0"/>
              <a:t>: </a:t>
            </a:r>
            <a:r>
              <a:rPr lang="zh-CN" altLang="en-US" dirty="0"/>
              <a:t>交叠率</a:t>
            </a: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0700" y="5481980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6508" y="193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rgbClr val="00B0F0"/>
                </a:solidFill>
              </a:rPr>
              <a:t>预测边框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1105" y="2541939"/>
            <a:ext cx="103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400" b="1" dirty="0">
                <a:solidFill>
                  <a:srgbClr val="00FF00"/>
                </a:solidFill>
              </a:rPr>
              <a:t>真实分布</a:t>
            </a:r>
            <a:endParaRPr lang="en-US" altLang="zh-CN" sz="2400" b="1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976" y="1838487"/>
                <a:ext cx="3459325" cy="278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dirty="0">
                    <a:solidFill>
                      <a:prstClr val="black"/>
                    </a:solidFill>
                  </a:rPr>
                  <a:t>如何计算检测边框和真实边框差异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?</a:t>
                </a:r>
              </a:p>
              <a:p>
                <a:pPr defTabSz="685800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Intersection over Union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en-US" dirty="0" err="1">
                    <a:solidFill>
                      <a:prstClr val="black"/>
                    </a:solidFill>
                    <a:latin typeface="Calibri" panose="020F0502020204030204"/>
                  </a:rPr>
                  <a:t>IoU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  <a:p>
                <a:pPr defTabSz="685800"/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(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/>
                  </a:rPr>
                  <a:t>也称为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“Jaccard 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/>
                  </a:rPr>
                  <a:t>相似系数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” or “Jaccard </a:t>
                </a:r>
                <a:r>
                  <a:rPr lang="zh-CN" altLang="en-US" dirty="0">
                    <a:solidFill>
                      <a:prstClr val="black"/>
                    </a:solidFill>
                    <a:latin typeface="Calibri" panose="020F0502020204030204"/>
                  </a:rPr>
                  <a:t>指数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”):</a:t>
                </a:r>
              </a:p>
              <a:p>
                <a:pPr defTabSz="685800"/>
                <a:endParaRPr lang="en-US" sz="2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相交的面积</m:t>
                          </m:r>
                        </m:num>
                        <m:den>
                          <m:r>
                            <a:rPr lang="en-US" sz="2100" b="1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合并的面积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1838487"/>
                <a:ext cx="3459325" cy="2780633"/>
              </a:xfrm>
              <a:prstGeom prst="rect">
                <a:avLst/>
              </a:prstGeom>
              <a:blipFill>
                <a:blip r:embed="rId6"/>
                <a:stretch>
                  <a:fillRect l="-1465" t="-909"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380724" y="2411437"/>
            <a:ext cx="3107095" cy="2876162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5938" y="2665464"/>
            <a:ext cx="2299994" cy="2089650"/>
          </a:xfrm>
          <a:prstGeom prst="rect">
            <a:avLst/>
          </a:prstGeom>
          <a:solidFill>
            <a:schemeClr val="accent2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80724" y="2410797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5938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1108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检测框比较</a:t>
            </a:r>
            <a:r>
              <a:rPr lang="en-US" altLang="zh-CN" dirty="0"/>
              <a:t>: </a:t>
            </a:r>
            <a:r>
              <a:rPr lang="zh-CN" altLang="en-US" dirty="0"/>
              <a:t>交叠率</a:t>
            </a: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0700" y="5481980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6508" y="193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rgbClr val="00B0F0"/>
                </a:solidFill>
              </a:rPr>
              <a:t>预测边框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1105" y="2541939"/>
            <a:ext cx="103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400" b="1" dirty="0">
                <a:solidFill>
                  <a:srgbClr val="00FF00"/>
                </a:solidFill>
              </a:rPr>
              <a:t>真实分布</a:t>
            </a:r>
            <a:endParaRPr lang="en-US" altLang="zh-CN" sz="2400" b="1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dirty="0">
                    <a:solidFill>
                      <a:prstClr val="black"/>
                    </a:solidFill>
                  </a:rPr>
                  <a:t>如何计算检测边框和真实边框差异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?</a:t>
                </a:r>
              </a:p>
              <a:p>
                <a:pPr defTabSz="685800"/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685800"/>
                <a:r>
                  <a:rPr lang="en-US" altLang="zh-CN" b="1" dirty="0">
                    <a:solidFill>
                      <a:prstClr val="black"/>
                    </a:solidFill>
                  </a:rPr>
                  <a:t>Intersection over Union 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en-US" altLang="zh-CN" dirty="0" err="1">
                    <a:solidFill>
                      <a:prstClr val="black"/>
                    </a:solidFill>
                  </a:rPr>
                  <a:t>IoU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)</a:t>
                </a:r>
              </a:p>
              <a:p>
                <a:pPr defTabSz="685800"/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也称为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相似系数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 or 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指数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”):</a:t>
                </a:r>
              </a:p>
              <a:p>
                <a:pPr defTabSz="685800"/>
                <a:endParaRPr lang="en-US" altLang="zh-CN" sz="2100" dirty="0">
                  <a:solidFill>
                    <a:prstClr val="black"/>
                  </a:solidFill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相交的面积</m:t>
                          </m:r>
                        </m:num>
                        <m:den>
                          <m:r>
                            <a:rPr lang="en-US" altLang="zh-CN" sz="2100" b="1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合并的面积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blipFill>
                <a:blip r:embed="rId6"/>
                <a:stretch>
                  <a:fillRect l="-1465" t="-917" b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380724" y="2411437"/>
            <a:ext cx="3107095" cy="2876162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5938" y="2665464"/>
            <a:ext cx="2299994" cy="2089650"/>
          </a:xfrm>
          <a:prstGeom prst="rect">
            <a:avLst/>
          </a:prstGeom>
          <a:solidFill>
            <a:schemeClr val="accent2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80724" y="2410797"/>
            <a:ext cx="2715208" cy="234431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5938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8529" y="3712882"/>
            <a:ext cx="1781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779" y="4931906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0.5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是可接受的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188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检测框比较</a:t>
            </a:r>
            <a:r>
              <a:rPr lang="en-US" altLang="zh-CN" dirty="0"/>
              <a:t>: </a:t>
            </a:r>
            <a:r>
              <a:rPr lang="zh-CN" altLang="en-US" dirty="0"/>
              <a:t>交叠率</a:t>
            </a: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0700" y="5481980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6508" y="193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rgbClr val="00B0F0"/>
                </a:solidFill>
              </a:rPr>
              <a:t>预测边框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1105" y="2541939"/>
            <a:ext cx="103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400" b="1" dirty="0">
                <a:solidFill>
                  <a:srgbClr val="00FF00"/>
                </a:solidFill>
              </a:rPr>
              <a:t>真实分布</a:t>
            </a:r>
            <a:endParaRPr lang="en-US" altLang="zh-CN" sz="2400" b="1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dirty="0">
                    <a:solidFill>
                      <a:prstClr val="black"/>
                    </a:solidFill>
                  </a:rPr>
                  <a:t>如何计算检测边框和真实边框差异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?</a:t>
                </a:r>
              </a:p>
              <a:p>
                <a:pPr defTabSz="685800"/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685800"/>
                <a:r>
                  <a:rPr lang="en-US" altLang="zh-CN" b="1" dirty="0">
                    <a:solidFill>
                      <a:prstClr val="black"/>
                    </a:solidFill>
                  </a:rPr>
                  <a:t>Intersection over Union 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en-US" altLang="zh-CN" dirty="0" err="1">
                    <a:solidFill>
                      <a:prstClr val="black"/>
                    </a:solidFill>
                  </a:rPr>
                  <a:t>IoU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)</a:t>
                </a:r>
              </a:p>
              <a:p>
                <a:pPr defTabSz="685800"/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也称为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相似系数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 or 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指数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”):</a:t>
                </a:r>
              </a:p>
              <a:p>
                <a:pPr defTabSz="685800"/>
                <a:endParaRPr lang="en-US" altLang="zh-CN" sz="2100" dirty="0">
                  <a:solidFill>
                    <a:prstClr val="black"/>
                  </a:solidFill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相交的面积</m:t>
                          </m:r>
                        </m:num>
                        <m:den>
                          <m:r>
                            <a:rPr lang="en-US" altLang="zh-CN" sz="2100" b="1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合并的面积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blipFill>
                <a:blip r:embed="rId6"/>
                <a:stretch>
                  <a:fillRect l="-1465" t="-917" b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632652" y="2521841"/>
            <a:ext cx="2855167" cy="2765758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5937" y="2665464"/>
            <a:ext cx="2509932" cy="2243604"/>
          </a:xfrm>
          <a:prstGeom prst="rect">
            <a:avLst/>
          </a:prstGeom>
          <a:solidFill>
            <a:schemeClr val="accent2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2652" y="2521842"/>
            <a:ext cx="2673218" cy="2387227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5938" y="2669722"/>
            <a:ext cx="2691881" cy="2617236"/>
          </a:xfrm>
          <a:prstGeom prst="rect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8529" y="3712882"/>
            <a:ext cx="1781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372" y="4895213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0.5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是可接受的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0.7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是足够好的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365034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6/64/The_Puppy.jpg/640px-The_Pup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43" y="1838487"/>
            <a:ext cx="5231602" cy="34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检测框比较</a:t>
            </a:r>
            <a:r>
              <a:rPr lang="en-US" altLang="zh-CN" dirty="0"/>
              <a:t>: </a:t>
            </a:r>
            <a:r>
              <a:rPr lang="zh-CN" altLang="en-US" dirty="0"/>
              <a:t>交叠率</a:t>
            </a:r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0700" y="5481980"/>
            <a:ext cx="34874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Puppy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licensed under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CC-A 2.0 Generic license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. Bounding boxes and text added by Justin Johnson.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6508" y="1930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srgbClr val="00B0F0"/>
                </a:solidFill>
              </a:rPr>
              <a:t>预测边框</a:t>
            </a: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1105" y="2541939"/>
            <a:ext cx="103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400" b="1" dirty="0">
                <a:solidFill>
                  <a:srgbClr val="00FF00"/>
                </a:solidFill>
              </a:rPr>
              <a:t>真实分布</a:t>
            </a:r>
            <a:endParaRPr lang="en-US" altLang="zh-CN" sz="2400" b="1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dirty="0">
                    <a:solidFill>
                      <a:prstClr val="black"/>
                    </a:solidFill>
                  </a:rPr>
                  <a:t>如何计算检测边框和真实边框差异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?</a:t>
                </a:r>
              </a:p>
              <a:p>
                <a:pPr defTabSz="685800"/>
                <a:endParaRPr lang="en-US" altLang="zh-CN" dirty="0">
                  <a:solidFill>
                    <a:prstClr val="black"/>
                  </a:solidFill>
                </a:endParaRPr>
              </a:p>
              <a:p>
                <a:pPr defTabSz="685800"/>
                <a:r>
                  <a:rPr lang="en-US" altLang="zh-CN" b="1" dirty="0">
                    <a:solidFill>
                      <a:prstClr val="black"/>
                    </a:solidFill>
                  </a:rPr>
                  <a:t>Intersection over Union 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en-US" altLang="zh-CN" dirty="0" err="1">
                    <a:solidFill>
                      <a:prstClr val="black"/>
                    </a:solidFill>
                  </a:rPr>
                  <a:t>IoU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)</a:t>
                </a:r>
              </a:p>
              <a:p>
                <a:pPr defTabSz="685800"/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也称为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相似系数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 or “Jaccard 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指数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”):</a:t>
                </a:r>
              </a:p>
              <a:p>
                <a:pPr defTabSz="685800"/>
                <a:endParaRPr lang="en-US" altLang="zh-CN" sz="2100" dirty="0">
                  <a:solidFill>
                    <a:prstClr val="black"/>
                  </a:solidFill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相交的面积</m:t>
                          </m:r>
                        </m:num>
                        <m:den>
                          <m:r>
                            <a:rPr lang="en-US" altLang="zh-CN" sz="2100" b="1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合并的面积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1838487"/>
                <a:ext cx="3459325" cy="2753061"/>
              </a:xfrm>
              <a:prstGeom prst="rect">
                <a:avLst/>
              </a:prstGeom>
              <a:blipFill>
                <a:blip r:embed="rId5"/>
                <a:stretch>
                  <a:fillRect l="-1465" t="-917" b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30621" y="2627734"/>
            <a:ext cx="2757198" cy="2659865"/>
          </a:xfrm>
          <a:prstGeom prst="rect">
            <a:avLst/>
          </a:prstGeom>
          <a:solidFill>
            <a:srgbClr val="7030A0">
              <a:alpha val="50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5937" y="2665464"/>
            <a:ext cx="2600906" cy="25795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30620" y="2634732"/>
            <a:ext cx="2666222" cy="26032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95938" y="2669722"/>
            <a:ext cx="2691881" cy="2617236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6136" y="3712882"/>
            <a:ext cx="1781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3000" dirty="0">
                <a:solidFill>
                  <a:prstClr val="black"/>
                </a:solidFill>
                <a:latin typeface="Calibri" panose="020F0502020204030204"/>
              </a:rPr>
              <a:t> = 0.91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206" y="4864059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0.5</a:t>
            </a:r>
            <a:r>
              <a:rPr lang="zh-CN" altLang="en-US" dirty="0">
                <a:solidFill>
                  <a:prstClr val="black"/>
                </a:solidFill>
              </a:rPr>
              <a:t>是可接受的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0.7</a:t>
            </a:r>
            <a:r>
              <a:rPr lang="zh-CN" altLang="en-US" dirty="0">
                <a:solidFill>
                  <a:prstClr val="black"/>
                </a:solidFill>
              </a:rPr>
              <a:t>是足够好的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&gt; 0.9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是几乎完美的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1337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ture group play puppy dog pet young mammal two dogs fun golden retriever animals vertebrate joy dog breed ret"/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2" y="1575698"/>
            <a:ext cx="5243803" cy="37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52464" y="201139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4472C4"/>
                </a:solidFill>
                <a:latin typeface="Calibri" panose="020F0502020204030204"/>
              </a:rPr>
              <a:t>P(dog) = 0.9</a:t>
            </a:r>
            <a:endParaRPr lang="en-US" sz="2400" b="1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48" y="1632720"/>
            <a:ext cx="36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问题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目标检测子经常出现许多重叠结果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95616" y="2501772"/>
            <a:ext cx="2789468" cy="233731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83393" y="2696087"/>
            <a:ext cx="2726872" cy="226500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3971" y="495562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ED7D31"/>
                </a:solidFill>
                <a:latin typeface="Calibri" panose="020F0502020204030204"/>
              </a:rPr>
              <a:t>P(dog) = 0.8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82015" y="1878449"/>
            <a:ext cx="2815030" cy="265273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1488" y="188684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7030A0"/>
                </a:solidFill>
                <a:latin typeface="Calibri" panose="020F0502020204030204"/>
              </a:rPr>
              <a:t>P(dog) = 0.75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51864" y="1701887"/>
            <a:ext cx="2917292" cy="2570367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366" y="376960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P(dog) </a:t>
            </a:r>
            <a:r>
              <a:rPr lang="en-US" sz="2400" b="1">
                <a:solidFill>
                  <a:srgbClr val="FFC000"/>
                </a:solidFill>
                <a:latin typeface="Calibri" panose="020F0502020204030204"/>
              </a:rPr>
              <a:t>= 0.7</a:t>
            </a:r>
            <a:endParaRPr lang="en-US" sz="2400" b="1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93698" y="5472474"/>
            <a:ext cx="12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CC0 Public Domain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320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ture group play puppy dog pet young mammal two dogs fun golden retriever animals vertebrate joy dog breed ret"/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2" y="1575698"/>
            <a:ext cx="5243803" cy="37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r>
              <a:rPr lang="en-US" dirty="0"/>
              <a:t>: </a:t>
            </a:r>
            <a:r>
              <a:rPr lang="zh-CN" altLang="en-US" b="1" dirty="0"/>
              <a:t>非最大化抑制</a:t>
            </a:r>
            <a:r>
              <a:rPr lang="en-US" b="1" dirty="0"/>
              <a:t>(NMS)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39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52464" y="201139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P(dog) = 0.9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48" y="1632719"/>
            <a:ext cx="3625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问题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目标检测子经常出现许多重叠结果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方案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对粗检测结果进行非最大化抑制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(NMS)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选择下一个高分值边框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去除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</a:rPr>
              <a:t>&gt;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阈值</a:t>
            </a:r>
            <a:r>
              <a:rPr lang="en-US" altLang="zh-CN" dirty="0">
                <a:solidFill>
                  <a:prstClr val="black"/>
                </a:solidFill>
              </a:rPr>
              <a:t>(e.g. 0.7)</a:t>
            </a:r>
            <a:r>
              <a:rPr lang="zh-CN" altLang="en-US" dirty="0">
                <a:solidFill>
                  <a:prstClr val="black"/>
                </a:solidFill>
              </a:rPr>
              <a:t>的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低分值边框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如果仍然存在满足条件的边框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GOTO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95616" y="2501772"/>
            <a:ext cx="2789468" cy="233731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83393" y="2696087"/>
            <a:ext cx="2726872" cy="226500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3971" y="495562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ED7D31"/>
                </a:solidFill>
                <a:latin typeface="Calibri" panose="020F0502020204030204"/>
              </a:rPr>
              <a:t>P(dog) = 0.8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82015" y="1878449"/>
            <a:ext cx="2815030" cy="265273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1488" y="188684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7030A0"/>
                </a:solidFill>
                <a:latin typeface="Calibri" panose="020F0502020204030204"/>
              </a:rPr>
              <a:t>P(dog) = 0.75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51864" y="1701887"/>
            <a:ext cx="2917292" cy="2570367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366" y="376960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P(dog) </a:t>
            </a:r>
            <a:r>
              <a:rPr lang="en-US" sz="2400" b="1">
                <a:solidFill>
                  <a:srgbClr val="FFC000"/>
                </a:solidFill>
                <a:latin typeface="Calibri" panose="020F0502020204030204"/>
              </a:rPr>
              <a:t>= 0.7</a:t>
            </a:r>
            <a:endParaRPr lang="en-US" sz="2400" b="1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93698" y="5472474"/>
            <a:ext cx="12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Puppy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CC0 Public Domain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123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00;p14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69348" y="2558517"/>
            <a:ext cx="2093154" cy="18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14"/>
          <p:cNvSpPr txBox="1"/>
          <p:nvPr/>
        </p:nvSpPr>
        <p:spPr>
          <a:xfrm>
            <a:off x="120110" y="1689853"/>
            <a:ext cx="2006777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02;p14"/>
          <p:cNvSpPr txBox="1"/>
          <p:nvPr/>
        </p:nvSpPr>
        <p:spPr>
          <a:xfrm>
            <a:off x="2313464" y="1689853"/>
            <a:ext cx="2141142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b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03;p14"/>
          <p:cNvSpPr txBox="1"/>
          <p:nvPr/>
        </p:nvSpPr>
        <p:spPr>
          <a:xfrm>
            <a:off x="4561203" y="1748263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检测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104;p14"/>
          <p:cNvSpPr txBox="1"/>
          <p:nvPr/>
        </p:nvSpPr>
        <p:spPr>
          <a:xfrm>
            <a:off x="6806743" y="1669934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Segmentation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05;p14"/>
          <p:cNvSpPr txBox="1"/>
          <p:nvPr/>
        </p:nvSpPr>
        <p:spPr>
          <a:xfrm>
            <a:off x="70323" y="4386627"/>
            <a:ext cx="2106351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59" y="2600641"/>
            <a:ext cx="2093155" cy="179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7;p14"/>
          <p:cNvGrpSpPr/>
          <p:nvPr/>
        </p:nvGrpSpPr>
        <p:grpSpPr>
          <a:xfrm>
            <a:off x="6916814" y="2600643"/>
            <a:ext cx="2106327" cy="1811827"/>
            <a:chOff x="6917425" y="1743175"/>
            <a:chExt cx="2106876" cy="1812299"/>
          </a:xfrm>
        </p:grpSpPr>
        <p:pic>
          <p:nvPicPr>
            <p:cNvPr id="12" name="Google Shape;10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09;p14"/>
            <p:cNvSpPr/>
            <p:nvPr/>
          </p:nvSpPr>
          <p:spPr>
            <a:xfrm>
              <a:off x="7327080" y="2501842"/>
              <a:ext cx="705915" cy="1053130"/>
            </a:xfrm>
            <a:custGeom>
              <a:avLst/>
              <a:gdLst/>
              <a:ahLst/>
              <a:cxnLst/>
              <a:rect l="l" t="t" r="r" b="b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10;p14"/>
            <p:cNvSpPr/>
            <p:nvPr/>
          </p:nvSpPr>
          <p:spPr>
            <a:xfrm>
              <a:off x="7975570" y="2631128"/>
              <a:ext cx="372409" cy="819776"/>
            </a:xfrm>
            <a:custGeom>
              <a:avLst/>
              <a:gdLst/>
              <a:ahLst/>
              <a:cxnLst/>
              <a:rect l="l" t="t" r="r" b="b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11;p14"/>
            <p:cNvSpPr/>
            <p:nvPr/>
          </p:nvSpPr>
          <p:spPr>
            <a:xfrm>
              <a:off x="8313674" y="2512690"/>
              <a:ext cx="317023" cy="715268"/>
            </a:xfrm>
            <a:custGeom>
              <a:avLst/>
              <a:gdLst/>
              <a:ahLst/>
              <a:cxnLst/>
              <a:rect l="l" t="t" r="r" b="b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12;p14"/>
          <p:cNvSpPr/>
          <p:nvPr/>
        </p:nvSpPr>
        <p:spPr>
          <a:xfrm rot="-5400000">
            <a:off x="6681575" y="2941922"/>
            <a:ext cx="351809" cy="4123326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13;p14"/>
          <p:cNvSpPr/>
          <p:nvPr/>
        </p:nvSpPr>
        <p:spPr>
          <a:xfrm rot="-5400000">
            <a:off x="933423" y="3965550"/>
            <a:ext cx="351809" cy="2095254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14;p14"/>
          <p:cNvSpPr txBox="1"/>
          <p:nvPr/>
        </p:nvSpPr>
        <p:spPr>
          <a:xfrm>
            <a:off x="2400367" y="4310447"/>
            <a:ext cx="2006777" cy="6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GRASS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1C2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A64D7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SKY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15;p14"/>
          <p:cNvSpPr txBox="1"/>
          <p:nvPr/>
        </p:nvSpPr>
        <p:spPr>
          <a:xfrm>
            <a:off x="4724137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16;p14"/>
          <p:cNvSpPr txBox="1"/>
          <p:nvPr/>
        </p:nvSpPr>
        <p:spPr>
          <a:xfrm>
            <a:off x="7016365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1799" b="1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799" b="1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17;p14"/>
          <p:cNvSpPr txBox="1"/>
          <p:nvPr/>
        </p:nvSpPr>
        <p:spPr>
          <a:xfrm>
            <a:off x="174020" y="5124759"/>
            <a:ext cx="1883810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spatial extent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18;p14"/>
          <p:cNvSpPr txBox="1"/>
          <p:nvPr/>
        </p:nvSpPr>
        <p:spPr>
          <a:xfrm>
            <a:off x="5862026" y="5124744"/>
            <a:ext cx="1852193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多个目标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19;p14"/>
          <p:cNvSpPr/>
          <p:nvPr/>
        </p:nvSpPr>
        <p:spPr>
          <a:xfrm rot="-5400000">
            <a:off x="3241646" y="3978832"/>
            <a:ext cx="351809" cy="2066462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20;p14"/>
          <p:cNvSpPr txBox="1"/>
          <p:nvPr/>
        </p:nvSpPr>
        <p:spPr>
          <a:xfrm>
            <a:off x="2201388" y="5124744"/>
            <a:ext cx="2336366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objects, just pixels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21;p14"/>
          <p:cNvSpPr txBox="1"/>
          <p:nvPr/>
        </p:nvSpPr>
        <p:spPr>
          <a:xfrm>
            <a:off x="7940462" y="5395273"/>
            <a:ext cx="1194623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CC0 public domain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oogle Shape;122;p14"/>
          <p:cNvGrpSpPr/>
          <p:nvPr/>
        </p:nvGrpSpPr>
        <p:grpSpPr>
          <a:xfrm>
            <a:off x="2301776" y="2555353"/>
            <a:ext cx="2141052" cy="1818140"/>
            <a:chOff x="2277225" y="713289"/>
            <a:chExt cx="3568755" cy="2932300"/>
          </a:xfrm>
        </p:grpSpPr>
        <p:grpSp>
          <p:nvGrpSpPr>
            <p:cNvPr id="27" name="Google Shape;123;p14"/>
            <p:cNvGrpSpPr/>
            <p:nvPr/>
          </p:nvGrpSpPr>
          <p:grpSpPr>
            <a:xfrm>
              <a:off x="2277225" y="713289"/>
              <a:ext cx="3562639" cy="2932300"/>
              <a:chOff x="2401325" y="1743175"/>
              <a:chExt cx="2093699" cy="1812299"/>
            </a:xfrm>
          </p:grpSpPr>
          <p:pic>
            <p:nvPicPr>
              <p:cNvPr id="31" name="Google Shape;124;p14"/>
              <p:cNvPicPr preferRelativeResize="0"/>
              <p:nvPr/>
            </p:nvPicPr>
            <p:blipFill rotWithShape="1">
              <a:blip r:embed="rId3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25;p14"/>
              <p:cNvSpPr/>
              <p:nvPr/>
            </p:nvSpPr>
            <p:spPr>
              <a:xfrm>
                <a:off x="2466169" y="2111305"/>
                <a:ext cx="1608200" cy="1150000"/>
              </a:xfrm>
              <a:custGeom>
                <a:avLst/>
                <a:gdLst/>
                <a:ahLst/>
                <a:cxnLst/>
                <a:rect l="l" t="t" r="r" b="b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" name="Google Shape;126;p14"/>
            <p:cNvSpPr/>
            <p:nvPr/>
          </p:nvSpPr>
          <p:spPr>
            <a:xfrm>
              <a:off x="2291955" y="1786552"/>
              <a:ext cx="3554025" cy="1835050"/>
            </a:xfrm>
            <a:custGeom>
              <a:avLst/>
              <a:gdLst/>
              <a:ahLst/>
              <a:cxnLst/>
              <a:rect l="l" t="t" r="r" b="b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127;p1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l" t="t" r="r" b="b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28;p14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l" t="t" r="r" b="b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" name="Rectangle 32"/>
          <p:cNvSpPr/>
          <p:nvPr/>
        </p:nvSpPr>
        <p:spPr>
          <a:xfrm>
            <a:off x="0" y="1834192"/>
            <a:ext cx="4537754" cy="369034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01432" y="1769443"/>
            <a:ext cx="2333653" cy="30667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129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ture group play puppy dog pet young mammal two dogs fun golden retriever animals vertebrate joy dog breed ret"/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2" y="1575698"/>
            <a:ext cx="5243803" cy="37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r>
              <a:rPr lang="en-US" altLang="zh-CN" dirty="0"/>
              <a:t>: </a:t>
            </a:r>
            <a:r>
              <a:rPr lang="zh-CN" altLang="en-US" b="1" dirty="0"/>
              <a:t>非最大化抑制</a:t>
            </a:r>
            <a:r>
              <a:rPr lang="en-US" b="1" dirty="0"/>
              <a:t>(NMS)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53242" y="1944810"/>
            <a:ext cx="2085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4472C4"/>
                </a:solidFill>
                <a:latin typeface="Calibri" panose="020F0502020204030204"/>
              </a:rPr>
              <a:t>P(dog) = 0.9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48" y="1632719"/>
            <a:ext cx="3625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问题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目标检测子经常出现许多重叠结果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方案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对粗检测结果进行非最大化抑制</a:t>
            </a:r>
            <a:r>
              <a:rPr lang="en-US" altLang="zh-CN" b="1" dirty="0">
                <a:solidFill>
                  <a:prstClr val="black"/>
                </a:solidFill>
              </a:rPr>
              <a:t>(NMS)</a:t>
            </a:r>
            <a:endParaRPr lang="en-US" altLang="zh-CN" dirty="0">
              <a:solidFill>
                <a:prstClr val="black"/>
              </a:solidFill>
            </a:endParaRPr>
          </a:p>
          <a:p>
            <a:pPr defTabSz="685800"/>
            <a:endParaRPr lang="en-US" altLang="zh-CN" b="1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选择下一个高分值边框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去除</a:t>
            </a:r>
            <a:r>
              <a:rPr lang="en-US" altLang="zh-CN" dirty="0" err="1">
                <a:solidFill>
                  <a:prstClr val="black"/>
                </a:solidFill>
              </a:rPr>
              <a:t>IoU</a:t>
            </a:r>
            <a:r>
              <a:rPr lang="en-US" altLang="zh-CN" dirty="0">
                <a:solidFill>
                  <a:prstClr val="black"/>
                </a:solidFill>
              </a:rPr>
              <a:t>&gt;</a:t>
            </a:r>
            <a:r>
              <a:rPr lang="zh-CN" altLang="en-US" dirty="0">
                <a:solidFill>
                  <a:prstClr val="black"/>
                </a:solidFill>
              </a:rPr>
              <a:t>阈值</a:t>
            </a:r>
            <a:r>
              <a:rPr lang="en-US" altLang="zh-CN" dirty="0">
                <a:solidFill>
                  <a:prstClr val="black"/>
                </a:solidFill>
              </a:rPr>
              <a:t>(e.g. 0.7)</a:t>
            </a:r>
            <a:r>
              <a:rPr lang="zh-CN" altLang="en-US" dirty="0">
                <a:solidFill>
                  <a:prstClr val="black"/>
                </a:solidFill>
              </a:rPr>
              <a:t>的低分值边框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如果仍然存在满足条件的边框</a:t>
            </a:r>
            <a:r>
              <a:rPr lang="en-US" altLang="zh-CN" dirty="0">
                <a:solidFill>
                  <a:prstClr val="black"/>
                </a:solidFill>
              </a:rPr>
              <a:t>, GOTO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95616" y="2501772"/>
            <a:ext cx="2789468" cy="2337317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83393" y="2696087"/>
            <a:ext cx="2726872" cy="226500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3971" y="495562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ED7D31"/>
                </a:solidFill>
                <a:latin typeface="Calibri" panose="020F0502020204030204"/>
              </a:rPr>
              <a:t>P(dog) = 0.8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82015" y="1878449"/>
            <a:ext cx="2815030" cy="265273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1488" y="188684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7030A0"/>
                </a:solidFill>
                <a:latin typeface="Calibri" panose="020F0502020204030204"/>
              </a:rPr>
              <a:t>P(dog) = 0.75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51864" y="1701887"/>
            <a:ext cx="2917292" cy="2570367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8366" y="376960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P(dog) </a:t>
            </a:r>
            <a:r>
              <a:rPr lang="en-US" sz="2400" b="1">
                <a:solidFill>
                  <a:srgbClr val="FFC000"/>
                </a:solidFill>
                <a:latin typeface="Calibri" panose="020F0502020204030204"/>
              </a:rPr>
              <a:t>= 0.7</a:t>
            </a:r>
            <a:endParaRPr lang="en-US" sz="2400" b="1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282" y="4724794"/>
            <a:ext cx="16754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>
                <a:solidFill>
                  <a:srgbClr val="4472C4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>
                <a:solidFill>
                  <a:srgbClr val="ED7D31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= 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0.78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>
                <a:solidFill>
                  <a:srgbClr val="4472C4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= 0.05</a:t>
            </a:r>
          </a:p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>
                <a:solidFill>
                  <a:srgbClr val="4472C4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>
                <a:solidFill>
                  <a:srgbClr val="FFC000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= 0.07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93698" y="5472474"/>
            <a:ext cx="12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Puppy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CC0 Public Domain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9368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ture group play puppy dog pet young mammal two dogs fun golden retriever animals vertebrate joy dog breed ret"/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2" y="1575698"/>
            <a:ext cx="5243803" cy="37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r>
              <a:rPr lang="en-US" altLang="zh-CN" dirty="0"/>
              <a:t>: </a:t>
            </a:r>
            <a:r>
              <a:rPr lang="zh-CN" altLang="en-US" b="1" dirty="0"/>
              <a:t>非最大化抑制</a:t>
            </a:r>
            <a:r>
              <a:rPr lang="en-US" b="1" dirty="0"/>
              <a:t>(NMS)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48" y="1632719"/>
            <a:ext cx="3625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问题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目标检测子经常出现许多重叠结果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方案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对粗检测结果进行非最大化抑制</a:t>
            </a:r>
            <a:r>
              <a:rPr lang="en-US" altLang="zh-CN" b="1" dirty="0">
                <a:solidFill>
                  <a:prstClr val="black"/>
                </a:solidFill>
              </a:rPr>
              <a:t>(NMS)</a:t>
            </a:r>
            <a:endParaRPr lang="en-US" altLang="zh-CN" dirty="0">
              <a:solidFill>
                <a:prstClr val="black"/>
              </a:solidFill>
            </a:endParaRPr>
          </a:p>
          <a:p>
            <a:pPr defTabSz="685800"/>
            <a:endParaRPr lang="en-US" altLang="zh-CN" b="1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选择下一个高分值边框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去除</a:t>
            </a:r>
            <a:r>
              <a:rPr lang="en-US" altLang="zh-CN" dirty="0" err="1">
                <a:solidFill>
                  <a:prstClr val="black"/>
                </a:solidFill>
              </a:rPr>
              <a:t>IoU</a:t>
            </a:r>
            <a:r>
              <a:rPr lang="en-US" altLang="zh-CN" dirty="0">
                <a:solidFill>
                  <a:prstClr val="black"/>
                </a:solidFill>
              </a:rPr>
              <a:t>&gt;</a:t>
            </a:r>
            <a:r>
              <a:rPr lang="zh-CN" altLang="en-US" dirty="0">
                <a:solidFill>
                  <a:prstClr val="black"/>
                </a:solidFill>
              </a:rPr>
              <a:t>阈值</a:t>
            </a:r>
            <a:r>
              <a:rPr lang="en-US" altLang="zh-CN" dirty="0">
                <a:solidFill>
                  <a:prstClr val="black"/>
                </a:solidFill>
              </a:rPr>
              <a:t>(e.g. 0.7)</a:t>
            </a:r>
            <a:r>
              <a:rPr lang="zh-CN" altLang="en-US" dirty="0">
                <a:solidFill>
                  <a:prstClr val="black"/>
                </a:solidFill>
              </a:rPr>
              <a:t>的低分值边框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如果仍然存在满足条件的边框</a:t>
            </a:r>
            <a:r>
              <a:rPr lang="en-US" altLang="zh-CN" dirty="0">
                <a:solidFill>
                  <a:prstClr val="black"/>
                </a:solidFill>
              </a:rPr>
              <a:t>, GOTO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31488" y="1886839"/>
            <a:ext cx="2281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3000" b="1" dirty="0">
                <a:solidFill>
                  <a:srgbClr val="7030A0"/>
                </a:solidFill>
                <a:latin typeface="Calibri" panose="020F0502020204030204"/>
              </a:rPr>
              <a:t>P(dog) = 0.75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08366" y="3769608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P(dog) </a:t>
            </a:r>
            <a:r>
              <a:rPr lang="en-US" sz="2400" b="1">
                <a:solidFill>
                  <a:srgbClr val="FFC000"/>
                </a:solidFill>
                <a:latin typeface="Calibri" panose="020F0502020204030204"/>
              </a:rPr>
              <a:t>= 0.7</a:t>
            </a:r>
            <a:endParaRPr lang="en-US" sz="2400" b="1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0405" y="490433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dirty="0">
                <a:solidFill>
                  <a:srgbClr val="FFC000"/>
                </a:solidFill>
                <a:latin typeface="Calibri" panose="020F0502020204030204"/>
              </a:rPr>
              <a:t>■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= 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0.74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2464" y="201139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P(dog) = 0.9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95616" y="2501772"/>
            <a:ext cx="2789468" cy="233731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82015" y="1878449"/>
            <a:ext cx="2815030" cy="2652730"/>
          </a:xfrm>
          <a:prstGeom prst="rect">
            <a:avLst/>
          </a:prstGeom>
          <a:noFill/>
          <a:ln w="127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51864" y="1701887"/>
            <a:ext cx="2917292" cy="2570367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93698" y="5472474"/>
            <a:ext cx="12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Puppy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CC0 Public Domain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8389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ture group play puppy dog pet young mammal two dogs fun golden retriever animals vertebrate joy dog breed ret"/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42" y="1575698"/>
            <a:ext cx="5243803" cy="37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r>
              <a:rPr lang="en-US" altLang="zh-CN" dirty="0"/>
              <a:t>: </a:t>
            </a:r>
            <a:r>
              <a:rPr lang="zh-CN" altLang="en-US" b="1" dirty="0"/>
              <a:t>非最大化抑制</a:t>
            </a:r>
            <a:r>
              <a:rPr lang="en-US" b="1" dirty="0"/>
              <a:t>(NMS)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3698" y="5472474"/>
            <a:ext cx="124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Puppy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CC0 Public Domain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48" y="1632719"/>
            <a:ext cx="3625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问题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目标检测子经常出现许多重叠结果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方案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对粗检测结果进行非最大化抑制</a:t>
            </a:r>
            <a:r>
              <a:rPr lang="en-US" altLang="zh-CN" b="1" dirty="0">
                <a:solidFill>
                  <a:prstClr val="black"/>
                </a:solidFill>
              </a:rPr>
              <a:t>(NMS)</a:t>
            </a:r>
            <a:endParaRPr lang="en-US" altLang="zh-CN" dirty="0">
              <a:solidFill>
                <a:prstClr val="black"/>
              </a:solidFill>
            </a:endParaRPr>
          </a:p>
          <a:p>
            <a:pPr defTabSz="685800"/>
            <a:endParaRPr lang="en-US" altLang="zh-CN" b="1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选择下一个高分值边框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去除</a:t>
            </a:r>
            <a:r>
              <a:rPr lang="en-US" altLang="zh-CN" dirty="0" err="1">
                <a:solidFill>
                  <a:prstClr val="black"/>
                </a:solidFill>
              </a:rPr>
              <a:t>IoU</a:t>
            </a:r>
            <a:r>
              <a:rPr lang="en-US" altLang="zh-CN" dirty="0">
                <a:solidFill>
                  <a:prstClr val="black"/>
                </a:solidFill>
              </a:rPr>
              <a:t>&gt;</a:t>
            </a:r>
            <a:r>
              <a:rPr lang="zh-CN" altLang="en-US" dirty="0">
                <a:solidFill>
                  <a:prstClr val="black"/>
                </a:solidFill>
              </a:rPr>
              <a:t>阈值</a:t>
            </a:r>
            <a:r>
              <a:rPr lang="en-US" altLang="zh-CN" dirty="0">
                <a:solidFill>
                  <a:prstClr val="black"/>
                </a:solidFill>
              </a:rPr>
              <a:t>(e.g. 0.7)</a:t>
            </a:r>
            <a:r>
              <a:rPr lang="zh-CN" altLang="en-US" dirty="0">
                <a:solidFill>
                  <a:prstClr val="black"/>
                </a:solidFill>
              </a:rPr>
              <a:t>的低分值边框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如果仍然存在满足条件的边框</a:t>
            </a:r>
            <a:r>
              <a:rPr lang="en-US" altLang="zh-CN" dirty="0">
                <a:solidFill>
                  <a:prstClr val="black"/>
                </a:solidFill>
              </a:rPr>
              <a:t>, GOTO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31488" y="1886840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7030A0"/>
                </a:solidFill>
                <a:latin typeface="Calibri" panose="020F0502020204030204"/>
              </a:rPr>
              <a:t>P(dog) = 0.75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52464" y="2011392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P(dog) = 0.9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95616" y="2501772"/>
            <a:ext cx="2789468" cy="2337317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82015" y="1878449"/>
            <a:ext cx="2815030" cy="2652730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1628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重叠框</a:t>
            </a:r>
            <a:r>
              <a:rPr lang="en-US" altLang="zh-CN" dirty="0"/>
              <a:t>: </a:t>
            </a:r>
            <a:r>
              <a:rPr lang="zh-CN" altLang="en-US" b="1" dirty="0"/>
              <a:t>非最大化抑制</a:t>
            </a:r>
            <a:r>
              <a:rPr lang="en-US" b="1" dirty="0"/>
              <a:t>(NMS)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0645" y="5472474"/>
            <a:ext cx="2211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Crowd image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is free for commercial use under the </a:t>
            </a:r>
            <a:r>
              <a:rPr lang="en-US" sz="600" dirty="0" err="1">
                <a:solidFill>
                  <a:prstClr val="black"/>
                </a:solidFill>
                <a:latin typeface="Calibri" panose="020F0502020204030204"/>
                <a:hlinkClick r:id="rId4"/>
              </a:rPr>
              <a:t>Pixabay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 license</a:t>
            </a:r>
            <a:endParaRPr lang="en-US" sz="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48" y="1632719"/>
            <a:ext cx="3625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问题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目标检测子经常出现许多重叠结果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</a:rPr>
              <a:t>方案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对粗检测结果进行非最大化抑制</a:t>
            </a:r>
            <a:r>
              <a:rPr lang="en-US" altLang="zh-CN" b="1" dirty="0">
                <a:solidFill>
                  <a:prstClr val="black"/>
                </a:solidFill>
              </a:rPr>
              <a:t>(NMS)</a:t>
            </a:r>
            <a:endParaRPr lang="en-US" altLang="zh-CN" dirty="0">
              <a:solidFill>
                <a:prstClr val="black"/>
              </a:solidFill>
            </a:endParaRPr>
          </a:p>
          <a:p>
            <a:pPr defTabSz="685800"/>
            <a:endParaRPr lang="en-US" altLang="zh-CN" b="1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选择下一个高分值边框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去除</a:t>
            </a:r>
            <a:r>
              <a:rPr lang="en-US" altLang="zh-CN" dirty="0" err="1">
                <a:solidFill>
                  <a:prstClr val="black"/>
                </a:solidFill>
              </a:rPr>
              <a:t>IoU</a:t>
            </a:r>
            <a:r>
              <a:rPr lang="en-US" altLang="zh-CN" dirty="0">
                <a:solidFill>
                  <a:prstClr val="black"/>
                </a:solidFill>
              </a:rPr>
              <a:t>&gt;</a:t>
            </a:r>
            <a:r>
              <a:rPr lang="zh-CN" altLang="en-US" dirty="0">
                <a:solidFill>
                  <a:prstClr val="black"/>
                </a:solidFill>
              </a:rPr>
              <a:t>阈值</a:t>
            </a:r>
            <a:r>
              <a:rPr lang="en-US" altLang="zh-CN" dirty="0">
                <a:solidFill>
                  <a:prstClr val="black"/>
                </a:solidFill>
              </a:rPr>
              <a:t>(e.g. 0.7)</a:t>
            </a:r>
            <a:r>
              <a:rPr lang="zh-CN" altLang="en-US" dirty="0">
                <a:solidFill>
                  <a:prstClr val="black"/>
                </a:solidFill>
              </a:rPr>
              <a:t>的低分值边框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 defTabSz="685800">
              <a:buFontTx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如果仍然存在满足条件的边框</a:t>
            </a:r>
            <a:r>
              <a:rPr lang="en-US" altLang="zh-CN" dirty="0">
                <a:solidFill>
                  <a:prstClr val="black"/>
                </a:solidFill>
              </a:rPr>
              <a:t>, GOTO 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362" name="Picture 2" descr="udience, Crowd, People, Persons, Concert, Event, Mus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82" y="1716614"/>
            <a:ext cx="5325918" cy="35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138" y="4777534"/>
            <a:ext cx="349255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50" b="1" dirty="0">
                <a:solidFill>
                  <a:srgbClr val="C00000"/>
                </a:solidFill>
                <a:latin typeface="Calibri" panose="020F0502020204030204"/>
              </a:rPr>
              <a:t>问题</a:t>
            </a:r>
            <a:r>
              <a:rPr lang="en-US" sz="1650" dirty="0">
                <a:solidFill>
                  <a:srgbClr val="C00000"/>
                </a:solidFill>
                <a:latin typeface="Calibri" panose="020F0502020204030204"/>
              </a:rPr>
              <a:t>: </a:t>
            </a:r>
            <a:r>
              <a:rPr lang="zh-CN" altLang="en-US" sz="1650" dirty="0">
                <a:solidFill>
                  <a:srgbClr val="C00000"/>
                </a:solidFill>
                <a:latin typeface="Calibri" panose="020F0502020204030204"/>
              </a:rPr>
              <a:t>如果目标本身高度重叠，</a:t>
            </a:r>
            <a:r>
              <a:rPr lang="en-US" sz="1650" dirty="0">
                <a:solidFill>
                  <a:srgbClr val="C00000"/>
                </a:solidFill>
                <a:latin typeface="Calibri" panose="020F0502020204030204"/>
              </a:rPr>
              <a:t>NMS </a:t>
            </a:r>
            <a:r>
              <a:rPr lang="zh-CN" altLang="en-US" sz="1650" dirty="0">
                <a:solidFill>
                  <a:srgbClr val="C00000"/>
                </a:solidFill>
                <a:latin typeface="Calibri" panose="020F0502020204030204"/>
              </a:rPr>
              <a:t>可能将“好”边框抑制掉了</a:t>
            </a:r>
            <a:r>
              <a:rPr lang="mr-IN" sz="1650" dirty="0">
                <a:solidFill>
                  <a:srgbClr val="C00000"/>
                </a:solidFill>
                <a:latin typeface="Calibri" panose="020F0502020204030204"/>
                <a:cs typeface="Mangal" panose="02040503050203030202" pitchFamily="18" charset="0"/>
              </a:rPr>
              <a:t>…</a:t>
            </a:r>
            <a:r>
              <a:rPr lang="en-US" sz="165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zh-CN" altLang="en-US" sz="1650" dirty="0">
                <a:solidFill>
                  <a:srgbClr val="C00000"/>
                </a:solidFill>
                <a:latin typeface="Calibri" panose="020F0502020204030204"/>
              </a:rPr>
              <a:t>没有好的方案</a:t>
            </a:r>
            <a:r>
              <a:rPr lang="en-US" sz="1650" dirty="0">
                <a:solidFill>
                  <a:srgbClr val="C00000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98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15238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dirty="0"/>
              <a:t>: </a:t>
            </a:r>
            <a:br>
              <a:rPr lang="en-US" dirty="0"/>
            </a:br>
            <a:r>
              <a:rPr lang="zh-CN" altLang="en-US" dirty="0"/>
              <a:t>均值平均精确率</a:t>
            </a:r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4580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对所有测试图像进行目标检测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带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对每个类别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计算平均精确率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曲线下的面积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1527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对于每次检测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从高分值到低分值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Calibri" panose="020F0502020204030204"/>
              </a:rPr>
              <a:t>狗类别所有检测结果分值由高到低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Calibri" panose="020F0502020204030204"/>
              </a:rPr>
              <a:t>狗类别所有真实边框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394596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592298" y="1974717"/>
            <a:ext cx="565907" cy="3311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90712" y="2013809"/>
            <a:ext cx="13479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Match: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&gt; 0.5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66752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592298" y="1974717"/>
            <a:ext cx="565907" cy="3311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90712" y="2013809"/>
            <a:ext cx="13479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Match: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&gt;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9495" y="3284785"/>
            <a:ext cx="209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 = 1/1 = 1.0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= 1/3 = 0.33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8" name="Oval 37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1986271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675345" y="2009991"/>
            <a:ext cx="461865" cy="296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90712" y="2013809"/>
            <a:ext cx="13479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Match: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&gt;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9495" y="3284785"/>
            <a:ext cx="209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 = 2/2 = 1.0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= 2/3 = 0.67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Oval 33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22361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49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0712" y="2013809"/>
            <a:ext cx="21165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 match &gt; 0.5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with GT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9495" y="3284785"/>
            <a:ext cx="2207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 = 2/3 = 0.67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= 2/3 = 0.67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Oval 33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833340" y="421865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114142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dirty="0"/>
              <a:t>: </a:t>
            </a:r>
            <a:r>
              <a:rPr lang="zh-CN" altLang="en-US" dirty="0"/>
              <a:t>定义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57" y="1882492"/>
            <a:ext cx="3995851" cy="34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17499" y="1882491"/>
            <a:ext cx="270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单张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RGB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7499" y="2606822"/>
            <a:ext cx="4381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b="1" dirty="0">
                <a:solidFill>
                  <a:prstClr val="black"/>
                </a:solidFill>
                <a:latin typeface="Calibri" panose="020F0502020204030204"/>
              </a:rPr>
              <a:t>输出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检测目标集合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defTabSz="685800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对于每个检测目标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/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385763" indent="-385763" defTabSz="685800">
              <a:buFontTx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类别标签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已知的类别标签中的一个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marL="385763" indent="-385763" defTabSz="685800">
              <a:buFontTx/>
              <a:buAutoNum type="arabicPeriod"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外接矩形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个数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 x, y,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1692388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0645" y="2008306"/>
            <a:ext cx="21165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No match &gt; 0.5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 with GT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9495" y="3284785"/>
            <a:ext cx="209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 = 2/4 = 0.5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= 2/3 = 0.67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Oval 33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833340" y="4530548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833340" y="421865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64035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9922" y="2015287"/>
            <a:ext cx="13479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Match: &gt; 0.5 </a:t>
            </a:r>
            <a:r>
              <a:rPr lang="en-US" sz="135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9495" y="3284785"/>
            <a:ext cx="209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 = 3/5 = 0.6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 = 3/3 = 1.0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7234563" y="2008241"/>
            <a:ext cx="1204976" cy="274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20" name="Oval 19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33340" y="4530548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33340" y="421865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717992" y="443032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4212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60437" y="4034324"/>
            <a:ext cx="2442288" cy="1224643"/>
          </a:xfrm>
          <a:custGeom>
            <a:avLst/>
            <a:gdLst>
              <a:gd name="connsiteX0" fmla="*/ 0 w 3256384"/>
              <a:gd name="connsiteY0" fmla="*/ 1623526 h 1632857"/>
              <a:gd name="connsiteX1" fmla="*/ 0 w 3256384"/>
              <a:gd name="connsiteY1" fmla="*/ 9331 h 1632857"/>
              <a:gd name="connsiteX2" fmla="*/ 1026367 w 3256384"/>
              <a:gd name="connsiteY2" fmla="*/ 0 h 1632857"/>
              <a:gd name="connsiteX3" fmla="*/ 2090057 w 3256384"/>
              <a:gd name="connsiteY3" fmla="*/ 0 h 1632857"/>
              <a:gd name="connsiteX4" fmla="*/ 2062065 w 3256384"/>
              <a:gd name="connsiteY4" fmla="*/ 774441 h 1632857"/>
              <a:gd name="connsiteX5" fmla="*/ 3256384 w 3256384"/>
              <a:gd name="connsiteY5" fmla="*/ 625151 h 1632857"/>
              <a:gd name="connsiteX6" fmla="*/ 3256384 w 3256384"/>
              <a:gd name="connsiteY6" fmla="*/ 1632857 h 1632857"/>
              <a:gd name="connsiteX7" fmla="*/ 0 w 3256384"/>
              <a:gd name="connsiteY7" fmla="*/ 1623526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6384" h="1632857">
                <a:moveTo>
                  <a:pt x="0" y="1623526"/>
                </a:moveTo>
                <a:lnTo>
                  <a:pt x="0" y="9331"/>
                </a:lnTo>
                <a:lnTo>
                  <a:pt x="1026367" y="0"/>
                </a:lnTo>
                <a:lnTo>
                  <a:pt x="2090057" y="0"/>
                </a:lnTo>
                <a:lnTo>
                  <a:pt x="2062065" y="774441"/>
                </a:lnTo>
                <a:lnTo>
                  <a:pt x="3256384" y="625151"/>
                </a:lnTo>
                <a:lnTo>
                  <a:pt x="3256384" y="1632857"/>
                </a:lnTo>
                <a:lnTo>
                  <a:pt x="0" y="162352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20" name="Oval 19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33340" y="4530548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33340" y="421865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717992" y="443032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8433" y="4689171"/>
            <a:ext cx="20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Dog AP = 0.86</a:t>
            </a:r>
          </a:p>
        </p:txBody>
      </p:sp>
    </p:spTree>
    <p:extLst>
      <p:ext uri="{BB962C8B-B14F-4D97-AF65-F5344CB8AC3E}">
        <p14:creationId xmlns:p14="http://schemas.microsoft.com/office/powerpoint/2010/main" val="2605200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60437" y="4034324"/>
            <a:ext cx="2442288" cy="1224643"/>
          </a:xfrm>
          <a:custGeom>
            <a:avLst/>
            <a:gdLst>
              <a:gd name="connsiteX0" fmla="*/ 0 w 3256384"/>
              <a:gd name="connsiteY0" fmla="*/ 1623526 h 1632857"/>
              <a:gd name="connsiteX1" fmla="*/ 0 w 3256384"/>
              <a:gd name="connsiteY1" fmla="*/ 9331 h 1632857"/>
              <a:gd name="connsiteX2" fmla="*/ 1026367 w 3256384"/>
              <a:gd name="connsiteY2" fmla="*/ 0 h 1632857"/>
              <a:gd name="connsiteX3" fmla="*/ 2090057 w 3256384"/>
              <a:gd name="connsiteY3" fmla="*/ 0 h 1632857"/>
              <a:gd name="connsiteX4" fmla="*/ 2062065 w 3256384"/>
              <a:gd name="connsiteY4" fmla="*/ 774441 h 1632857"/>
              <a:gd name="connsiteX5" fmla="*/ 3256384 w 3256384"/>
              <a:gd name="connsiteY5" fmla="*/ 625151 h 1632857"/>
              <a:gd name="connsiteX6" fmla="*/ 3256384 w 3256384"/>
              <a:gd name="connsiteY6" fmla="*/ 1632857 h 1632857"/>
              <a:gd name="connsiteX7" fmla="*/ 0 w 3256384"/>
              <a:gd name="connsiteY7" fmla="*/ 1623526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6384" h="1632857">
                <a:moveTo>
                  <a:pt x="0" y="1623526"/>
                </a:moveTo>
                <a:lnTo>
                  <a:pt x="0" y="9331"/>
                </a:lnTo>
                <a:lnTo>
                  <a:pt x="1026367" y="0"/>
                </a:lnTo>
                <a:lnTo>
                  <a:pt x="2090057" y="0"/>
                </a:lnTo>
                <a:lnTo>
                  <a:pt x="2062065" y="774441"/>
                </a:lnTo>
                <a:lnTo>
                  <a:pt x="3256384" y="625151"/>
                </a:lnTo>
                <a:lnTo>
                  <a:pt x="3256384" y="1632857"/>
                </a:lnTo>
                <a:lnTo>
                  <a:pt x="0" y="162352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243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7548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2658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0.90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2438" y="1347106"/>
            <a:ext cx="3671596" cy="6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8912" y="104765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狗类别所有检测结果分值由高到低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8213" y="1515055"/>
            <a:ext cx="627484" cy="4478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22438" y="2306734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87548" y="2318140"/>
            <a:ext cx="627484" cy="447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52658" y="2318140"/>
            <a:ext cx="627484" cy="447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0721" y="2851582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</a:rPr>
              <a:t>狗类别所有真实边框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513103" y="1515055"/>
            <a:ext cx="627484" cy="4478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0.5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54655" y="3920180"/>
            <a:ext cx="0" cy="13730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290127" y="5249754"/>
            <a:ext cx="2519595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4574921" y="4360749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Precision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441" y="5249753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Recall</a:t>
            </a:r>
          </a:p>
        </p:txBody>
      </p:sp>
      <p:sp>
        <p:nvSpPr>
          <p:cNvPr id="20" name="Oval 19"/>
          <p:cNvSpPr/>
          <p:nvPr/>
        </p:nvSpPr>
        <p:spPr>
          <a:xfrm>
            <a:off x="6833340" y="3959913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51901" y="3962861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792277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13623" y="5338672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1.0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6907625" y="5152442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26186" y="5136964"/>
            <a:ext cx="0" cy="2255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264469" y="4037146"/>
            <a:ext cx="197183" cy="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33340" y="4530548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33340" y="421865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717992" y="4430322"/>
            <a:ext cx="148570" cy="148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8433" y="4689171"/>
            <a:ext cx="20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Dog AP = 0.86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878" y="4603055"/>
            <a:ext cx="3571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如何得到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AP = 1.0: 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对于所有</a:t>
            </a:r>
            <a:r>
              <a:rPr lang="en-US" altLang="zh-CN" b="1" dirty="0" err="1">
                <a:solidFill>
                  <a:srgbClr val="70AD47"/>
                </a:solidFill>
              </a:rPr>
              <a:t>IoU</a:t>
            </a:r>
            <a:r>
              <a:rPr lang="en-US" altLang="zh-CN" b="1" dirty="0">
                <a:solidFill>
                  <a:srgbClr val="70AD47"/>
                </a:solidFill>
              </a:rPr>
              <a:t> &gt; 0.5</a:t>
            </a:r>
            <a:r>
              <a:rPr lang="zh-CN" altLang="en-US" b="1" dirty="0">
                <a:solidFill>
                  <a:srgbClr val="70AD47"/>
                </a:solidFill>
              </a:rPr>
              <a:t>的</a:t>
            </a:r>
            <a:r>
              <a:rPr lang="en-US" altLang="zh-CN" b="1" dirty="0">
                <a:solidFill>
                  <a:srgbClr val="70AD47"/>
                </a:solidFill>
              </a:rPr>
              <a:t>GT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边框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, 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没有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“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虚警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” 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分值高于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“</a:t>
            </a:r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正确结果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427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62" y="2214856"/>
            <a:ext cx="46135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  <a:r>
              <a:rPr lang="zh-CN" altLang="en-US" sz="1500" dirty="0">
                <a:solidFill>
                  <a:prstClr val="black"/>
                </a:solidFill>
              </a:rPr>
              <a:t>边框</a:t>
            </a:r>
            <a:r>
              <a:rPr lang="en-US" altLang="zh-CN" sz="1500" dirty="0">
                <a:solidFill>
                  <a:prstClr val="black"/>
                </a:solidFill>
              </a:rPr>
              <a:t> </a:t>
            </a:r>
            <a:r>
              <a:rPr lang="en-US" altLang="zh-CN" sz="1500" dirty="0" err="1">
                <a:solidFill>
                  <a:prstClr val="black"/>
                </a:solidFill>
              </a:rPr>
              <a:t>IoU</a:t>
            </a:r>
            <a:r>
              <a:rPr lang="en-US" altLang="zh-CN" sz="1500" dirty="0">
                <a:solidFill>
                  <a:prstClr val="black"/>
                </a:solidFill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</a:rPr>
              <a:t>标记其为正并且抑制这个</a:t>
            </a:r>
            <a:r>
              <a:rPr lang="en-US" altLang="zh-CN" sz="1500" dirty="0">
                <a:solidFill>
                  <a:prstClr val="black"/>
                </a:solidFill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否则，标记其为负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</a:rPr>
              <a:t>PR</a:t>
            </a:r>
            <a:r>
              <a:rPr lang="zh-CN" altLang="en-US" sz="1500" dirty="0">
                <a:solidFill>
                  <a:prstClr val="black"/>
                </a:solidFill>
              </a:rPr>
              <a:t>曲线下画一个点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均值平均精确率</a:t>
            </a:r>
            <a:r>
              <a:rPr lang="en-US" altLang="zh-CN" sz="1500" dirty="0">
                <a:solidFill>
                  <a:prstClr val="black"/>
                </a:solidFill>
              </a:rPr>
              <a:t>(</a:t>
            </a:r>
            <a:r>
              <a:rPr lang="en-US" altLang="zh-CN" sz="1500" dirty="0" err="1">
                <a:solidFill>
                  <a:prstClr val="black"/>
                </a:solidFill>
              </a:rPr>
              <a:t>mAP</a:t>
            </a:r>
            <a:r>
              <a:rPr lang="en-US" altLang="zh-CN" sz="1500" dirty="0">
                <a:solidFill>
                  <a:prstClr val="black"/>
                </a:solidFill>
              </a:rPr>
              <a:t>) = </a:t>
            </a:r>
            <a:r>
              <a:rPr lang="zh-CN" altLang="en-US" sz="1500" dirty="0">
                <a:solidFill>
                  <a:prstClr val="black"/>
                </a:solidFill>
              </a:rPr>
              <a:t>平均各个类别的</a:t>
            </a:r>
            <a:r>
              <a:rPr lang="en-US" altLang="zh-CN" sz="1500" dirty="0">
                <a:solidFill>
                  <a:prstClr val="black"/>
                </a:solidFill>
              </a:rPr>
              <a:t>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349" y="3163615"/>
            <a:ext cx="20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Dog AP = 0.86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62770" y="2824134"/>
            <a:ext cx="20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Cat AP = 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5349" y="2414503"/>
            <a:ext cx="20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Car AP = 0.65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47928" y="3573246"/>
            <a:ext cx="265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mAP@0.5 = 0.77</a:t>
            </a:r>
          </a:p>
        </p:txBody>
      </p:sp>
    </p:spTree>
    <p:extLst>
      <p:ext uri="{BB962C8B-B14F-4D97-AF65-F5344CB8AC3E}">
        <p14:creationId xmlns:p14="http://schemas.microsoft.com/office/powerpoint/2010/main" val="1175257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62" y="1143167"/>
            <a:ext cx="4940559" cy="86682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目标检测子评估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均值平均精确率</a:t>
            </a:r>
            <a:r>
              <a:rPr lang="en-US" altLang="zh-CN" dirty="0"/>
              <a:t>Mean Average Precision (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47425" y="760942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2822" y="7955672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47928" y="2214856"/>
            <a:ext cx="2656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mAP@0.5 = 0.77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mAP@0.55 = 0.71</a:t>
            </a: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mAP@0.60 = 0.65</a:t>
            </a:r>
          </a:p>
          <a:p>
            <a:pPr defTabSz="685800"/>
            <a:r>
              <a:rPr lang="mr-IN" sz="2400" dirty="0">
                <a:solidFill>
                  <a:prstClr val="black"/>
                </a:solidFill>
                <a:latin typeface="Calibri" panose="020F0502020204030204"/>
                <a:cs typeface="Mangal" panose="02040503050203030202" pitchFamily="18" charset="0"/>
              </a:rPr>
              <a:t>…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mAP@0.95 = 0.2</a:t>
            </a:r>
          </a:p>
          <a:p>
            <a:pPr defTabSz="685800"/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COCO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0.4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162" y="2214856"/>
            <a:ext cx="4613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对所有测试图像进行目标检测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带</a:t>
            </a:r>
            <a:r>
              <a:rPr lang="en-US" altLang="zh-CN" sz="1500" dirty="0">
                <a:solidFill>
                  <a:prstClr val="black"/>
                </a:solidFill>
              </a:rPr>
              <a:t>NMS)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对每个类别</a:t>
            </a:r>
            <a:r>
              <a:rPr lang="en-US" altLang="zh-CN" sz="1500" dirty="0">
                <a:solidFill>
                  <a:prstClr val="black"/>
                </a:solidFill>
              </a:rPr>
              <a:t>, </a:t>
            </a:r>
            <a:r>
              <a:rPr lang="zh-CN" altLang="en-US" sz="1500" dirty="0">
                <a:solidFill>
                  <a:prstClr val="black"/>
                </a:solidFill>
              </a:rPr>
              <a:t>计算平均精确率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对于每次检测</a:t>
            </a:r>
            <a:r>
              <a:rPr lang="en-US" altLang="zh-CN" sz="1500" dirty="0">
                <a:solidFill>
                  <a:prstClr val="black"/>
                </a:solidFill>
              </a:rPr>
              <a:t> (</a:t>
            </a:r>
            <a:r>
              <a:rPr lang="zh-CN" altLang="en-US" sz="1500" dirty="0">
                <a:solidFill>
                  <a:prstClr val="black"/>
                </a:solidFill>
              </a:rPr>
              <a:t>从高分值到低分值</a:t>
            </a:r>
            <a:r>
              <a:rPr lang="en-US" altLang="zh-CN" sz="1500" dirty="0">
                <a:solidFill>
                  <a:prstClr val="black"/>
                </a:solidFill>
              </a:rPr>
              <a:t>)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如果其与某个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</a:rPr>
              <a:t>GT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边框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&gt; 0.5, 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标记其为正并且抑制这个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GT</a:t>
            </a: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否则，标记其为负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942975" lvl="2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在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</a:rPr>
              <a:t>PR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曲线下画一个点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600075" lvl="1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平均精确率</a:t>
            </a:r>
            <a:r>
              <a:rPr lang="en-US" altLang="zh-CN" sz="1500" dirty="0">
                <a:solidFill>
                  <a:prstClr val="black"/>
                </a:solidFill>
              </a:rPr>
              <a:t>(AP) = PR</a:t>
            </a:r>
            <a:r>
              <a:rPr lang="zh-CN" altLang="en-US" sz="1500" dirty="0">
                <a:solidFill>
                  <a:prstClr val="black"/>
                </a:solidFill>
              </a:rPr>
              <a:t>曲线下的面积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</a:rPr>
              <a:t>均值平均精确率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) = 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平均各个类别的</a:t>
            </a:r>
            <a:r>
              <a:rPr lang="en-US" altLang="zh-CN" sz="1500" dirty="0">
                <a:solidFill>
                  <a:prstClr val="black"/>
                </a:solidFill>
                <a:latin typeface="Calibri" panose="020F0502020204030204"/>
              </a:rPr>
              <a:t>AP</a:t>
            </a:r>
          </a:p>
          <a:p>
            <a:pPr marL="257175" indent="-257175" defTabSz="685800">
              <a:buFontTx/>
              <a:buAutoNum type="arabicPeriod"/>
            </a:pP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对于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“COCO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mAP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”: 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在不同的</a:t>
            </a:r>
            <a:r>
              <a:rPr lang="en-US" altLang="zh-CN" sz="1500" dirty="0" err="1">
                <a:solidFill>
                  <a:prstClr val="black"/>
                </a:solidFill>
                <a:latin typeface="Calibri" panose="020F0502020204030204"/>
              </a:rPr>
              <a:t>IoU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阈值</a:t>
            </a:r>
            <a:r>
              <a:rPr lang="en-US" altLang="zh-CN" sz="1500" dirty="0">
                <a:solidFill>
                  <a:prstClr val="black"/>
                </a:solidFill>
              </a:rPr>
              <a:t>(0.5, 0.55, 0.6, </a:t>
            </a:r>
            <a:r>
              <a:rPr lang="mr-IN" altLang="zh-CN" sz="1500" dirty="0">
                <a:solidFill>
                  <a:prstClr val="black"/>
                </a:solidFill>
              </a:rPr>
              <a:t>…</a:t>
            </a:r>
            <a:r>
              <a:rPr lang="en-US" altLang="zh-CN" sz="1500" dirty="0">
                <a:solidFill>
                  <a:prstClr val="black"/>
                </a:solidFill>
              </a:rPr>
              <a:t>, 0.95)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下分别计算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500" dirty="0" err="1">
                <a:solidFill>
                  <a:prstClr val="black"/>
                </a:solidFill>
                <a:latin typeface="Calibri" panose="020F0502020204030204"/>
              </a:rPr>
              <a:t>mAP@thresh</a:t>
            </a: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并取平均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0140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56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(224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x224)</a:t>
              </a: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3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分类每个候选子区域</a:t>
            </a: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4961484" y="1518064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685800"/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Bounding box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回归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预测 “变换参数” 纠正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 4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个参数 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t</a:t>
            </a:r>
            <a:r>
              <a:rPr lang="en-US" altLang="zh-CN" baseline="-250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884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57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(224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x224)</a:t>
              </a: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分类每个候选子区域</a:t>
            </a: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4961484" y="1518064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685800"/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Bounding box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回归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预测 “变换参数” 纠正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 4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个参数 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t</a:t>
            </a:r>
            <a:r>
              <a:rPr lang="en-US" altLang="zh-CN" baseline="-250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85;p62"/>
          <p:cNvSpPr txBox="1"/>
          <p:nvPr/>
        </p:nvSpPr>
        <p:spPr>
          <a:xfrm>
            <a:off x="6015924" y="2629107"/>
            <a:ext cx="2939292" cy="116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sz="2100" b="1" dirty="0">
                <a:solidFill>
                  <a:srgbClr val="CC0000"/>
                </a:solidFill>
                <a:latin typeface="Calibri" panose="020F0502020204030204"/>
              </a:rPr>
              <a:t>问题</a:t>
            </a:r>
            <a:r>
              <a:rPr lang="en" sz="2100" dirty="0">
                <a:solidFill>
                  <a:srgbClr val="CC0000"/>
                </a:solidFill>
                <a:latin typeface="Calibri" panose="020F0502020204030204"/>
              </a:rPr>
              <a:t>: </a:t>
            </a:r>
            <a:r>
              <a:rPr lang="zh-CN" altLang="en" sz="2100" dirty="0">
                <a:solidFill>
                  <a:srgbClr val="CC0000"/>
                </a:solidFill>
                <a:latin typeface="Calibri" panose="020F0502020204030204"/>
              </a:rPr>
              <a:t>非常</a:t>
            </a:r>
            <a:r>
              <a:rPr lang="zh-CN" altLang="en-US" sz="2100" dirty="0">
                <a:solidFill>
                  <a:srgbClr val="CC0000"/>
                </a:solidFill>
                <a:latin typeface="Calibri" panose="020F0502020204030204"/>
              </a:rPr>
              <a:t>缓慢</a:t>
            </a:r>
            <a:r>
              <a:rPr lang="en" sz="2100" dirty="0">
                <a:solidFill>
                  <a:srgbClr val="CC0000"/>
                </a:solidFill>
                <a:latin typeface="Calibri" panose="020F0502020204030204"/>
              </a:rPr>
              <a:t>! </a:t>
            </a:r>
            <a:r>
              <a:rPr lang="zh-CN" altLang="en" sz="2100" dirty="0">
                <a:solidFill>
                  <a:srgbClr val="CC0000"/>
                </a:solidFill>
                <a:latin typeface="Calibri" panose="020F0502020204030204"/>
              </a:rPr>
              <a:t>每张</a:t>
            </a:r>
            <a:r>
              <a:rPr lang="zh-CN" altLang="en-US" sz="2100" dirty="0">
                <a:solidFill>
                  <a:srgbClr val="CC0000"/>
                </a:solidFill>
                <a:latin typeface="Calibri" panose="020F0502020204030204"/>
              </a:rPr>
              <a:t>图片</a:t>
            </a:r>
            <a:r>
              <a:rPr lang="zh-CN" altLang="en" sz="2100" dirty="0">
                <a:solidFill>
                  <a:srgbClr val="CC0000"/>
                </a:solidFill>
                <a:latin typeface="Calibri" panose="020F0502020204030204"/>
              </a:rPr>
              <a:t>需要</a:t>
            </a:r>
            <a:r>
              <a:rPr lang="zh-CN" altLang="en-US" sz="2100" dirty="0">
                <a:solidFill>
                  <a:srgbClr val="CC0000"/>
                </a:solidFill>
                <a:latin typeface="Calibri" panose="020F0502020204030204"/>
              </a:rPr>
              <a:t>做</a:t>
            </a:r>
            <a:r>
              <a:rPr lang="en" sz="2100" dirty="0">
                <a:solidFill>
                  <a:srgbClr val="CC0000"/>
                </a:solidFill>
                <a:latin typeface="Calibri" panose="020F0502020204030204"/>
              </a:rPr>
              <a:t>~2k </a:t>
            </a:r>
            <a:r>
              <a:rPr lang="zh-CN" altLang="en" sz="2100" dirty="0">
                <a:solidFill>
                  <a:srgbClr val="CC0000"/>
                </a:solidFill>
                <a:latin typeface="Calibri" panose="020F0502020204030204"/>
              </a:rPr>
              <a:t>次</a:t>
            </a:r>
            <a:r>
              <a:rPr lang="zh-CN" altLang="en-US" sz="2100" dirty="0">
                <a:solidFill>
                  <a:srgbClr val="CC0000"/>
                </a:solidFill>
                <a:latin typeface="Calibri" panose="020F0502020204030204"/>
              </a:rPr>
              <a:t>前向卷积计算</a:t>
            </a:r>
            <a:r>
              <a:rPr lang="en" sz="2100" dirty="0">
                <a:solidFill>
                  <a:srgbClr val="CC0000"/>
                </a:solidFill>
                <a:latin typeface="Calibri" panose="020F0502020204030204"/>
              </a:rPr>
              <a:t>!</a:t>
            </a:r>
            <a:endParaRPr sz="2100" dirty="0">
              <a:solidFill>
                <a:srgbClr val="CC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1271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58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4" name="Google Shape;1247;p62"/>
          <p:cNvGrpSpPr/>
          <p:nvPr/>
        </p:nvGrpSpPr>
        <p:grpSpPr>
          <a:xfrm>
            <a:off x="171114" y="1737664"/>
            <a:ext cx="5844810" cy="3778247"/>
            <a:chOff x="522336" y="243022"/>
            <a:chExt cx="7703692" cy="4879574"/>
          </a:xfrm>
        </p:grpSpPr>
        <p:sp>
          <p:nvSpPr>
            <p:cNvPr id="5" name="Google Shape;1248;p62"/>
            <p:cNvSpPr/>
            <p:nvPr/>
          </p:nvSpPr>
          <p:spPr>
            <a:xfrm>
              <a:off x="2933245" y="2931148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49;p62"/>
            <p:cNvSpPr/>
            <p:nvPr/>
          </p:nvSpPr>
          <p:spPr>
            <a:xfrm>
              <a:off x="1190982" y="3552396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50;p62"/>
            <p:cNvSpPr txBox="1"/>
            <p:nvPr/>
          </p:nvSpPr>
          <p:spPr>
            <a:xfrm>
              <a:off x="522336" y="3957146"/>
              <a:ext cx="1135833" cy="832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en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51;p62"/>
            <p:cNvSpPr/>
            <p:nvPr/>
          </p:nvSpPr>
          <p:spPr>
            <a:xfrm>
              <a:off x="2086772" y="3636390"/>
              <a:ext cx="2400300" cy="1006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52;p62"/>
            <p:cNvSpPr/>
            <p:nvPr/>
          </p:nvSpPr>
          <p:spPr>
            <a:xfrm>
              <a:off x="4487157" y="3654888"/>
              <a:ext cx="1150500" cy="4152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53;p62"/>
            <p:cNvSpPr/>
            <p:nvPr/>
          </p:nvSpPr>
          <p:spPr>
            <a:xfrm>
              <a:off x="1258807" y="4456521"/>
              <a:ext cx="1116600" cy="6459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54;p62"/>
            <p:cNvSpPr/>
            <p:nvPr/>
          </p:nvSpPr>
          <p:spPr>
            <a:xfrm>
              <a:off x="2868837" y="1102123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55;p62"/>
            <p:cNvSpPr/>
            <p:nvPr/>
          </p:nvSpPr>
          <p:spPr>
            <a:xfrm>
              <a:off x="4505956" y="732289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56;p62"/>
            <p:cNvSpPr/>
            <p:nvPr/>
          </p:nvSpPr>
          <p:spPr>
            <a:xfrm>
              <a:off x="1357258" y="1615772"/>
              <a:ext cx="1382400" cy="16578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" sz="1799" dirty="0" err="1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sz="1799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57;p62"/>
            <p:cNvSpPr/>
            <p:nvPr/>
          </p:nvSpPr>
          <p:spPr>
            <a:xfrm>
              <a:off x="4713383" y="261876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58;p62"/>
            <p:cNvSpPr/>
            <p:nvPr/>
          </p:nvSpPr>
          <p:spPr>
            <a:xfrm>
              <a:off x="1586696" y="3519510"/>
              <a:ext cx="779400" cy="246000"/>
            </a:xfrm>
            <a:prstGeom prst="parallelogram">
              <a:avLst>
                <a:gd name="adj" fmla="val 92429"/>
              </a:avLst>
            </a:prstGeom>
            <a:solidFill>
              <a:srgbClr val="E7E6E6">
                <a:alpha val="8000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59;p62"/>
            <p:cNvSpPr txBox="1"/>
            <p:nvPr/>
          </p:nvSpPr>
          <p:spPr>
            <a:xfrm>
              <a:off x="1643038" y="1102124"/>
              <a:ext cx="903713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0;p62"/>
            <p:cNvSpPr/>
            <p:nvPr/>
          </p:nvSpPr>
          <p:spPr>
            <a:xfrm>
              <a:off x="1875609" y="1499952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1;p62"/>
            <p:cNvSpPr txBox="1"/>
            <p:nvPr/>
          </p:nvSpPr>
          <p:spPr>
            <a:xfrm>
              <a:off x="2946997" y="612873"/>
              <a:ext cx="963497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 dirty="0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2;p62"/>
            <p:cNvSpPr/>
            <p:nvPr/>
          </p:nvSpPr>
          <p:spPr>
            <a:xfrm>
              <a:off x="3380361" y="101069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3;p62"/>
            <p:cNvSpPr txBox="1"/>
            <p:nvPr/>
          </p:nvSpPr>
          <p:spPr>
            <a:xfrm>
              <a:off x="5061735" y="243022"/>
              <a:ext cx="883592" cy="369300"/>
            </a:xfrm>
            <a:prstGeom prst="rect">
              <a:avLst/>
            </a:prstGeom>
            <a:noFill/>
            <a:ln w="19050" cap="flat" cmpd="sng">
              <a:solidFill>
                <a:srgbClr val="7C60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r>
                <a:rPr lang="en-US" sz="1865">
                  <a:solidFill>
                    <a:prstClr val="black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865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4;p62"/>
            <p:cNvSpPr/>
            <p:nvPr/>
          </p:nvSpPr>
          <p:spPr>
            <a:xfrm>
              <a:off x="5193897" y="640857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5;p62"/>
            <p:cNvSpPr/>
            <p:nvPr/>
          </p:nvSpPr>
          <p:spPr>
            <a:xfrm>
              <a:off x="1784450" y="3798452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66;p62"/>
            <p:cNvSpPr/>
            <p:nvPr/>
          </p:nvSpPr>
          <p:spPr>
            <a:xfrm>
              <a:off x="1785023" y="329944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67;p62"/>
            <p:cNvSpPr/>
            <p:nvPr/>
          </p:nvSpPr>
          <p:spPr>
            <a:xfrm>
              <a:off x="3201804" y="3246167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8;p62"/>
            <p:cNvSpPr/>
            <p:nvPr/>
          </p:nvSpPr>
          <p:spPr>
            <a:xfrm>
              <a:off x="3201804" y="2782713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69;p62"/>
            <p:cNvSpPr/>
            <p:nvPr/>
          </p:nvSpPr>
          <p:spPr>
            <a:xfrm>
              <a:off x="4945457" y="2902039"/>
              <a:ext cx="242400" cy="994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70;p62"/>
            <p:cNvSpPr/>
            <p:nvPr/>
          </p:nvSpPr>
          <p:spPr>
            <a:xfrm>
              <a:off x="4945457" y="2425985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algn="ctr" defTabSz="685800"/>
              <a:endParaRPr sz="17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" name="Google Shape;1271;p62"/>
            <p:cNvCxnSpPr/>
            <p:nvPr/>
          </p:nvCxnSpPr>
          <p:spPr>
            <a:xfrm rot="10800000">
              <a:off x="5220090" y="3798452"/>
              <a:ext cx="9108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9" name="Google Shape;1272;p62"/>
            <p:cNvSpPr txBox="1"/>
            <p:nvPr/>
          </p:nvSpPr>
          <p:spPr>
            <a:xfrm>
              <a:off x="5456343" y="2517461"/>
              <a:ext cx="2474109" cy="855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伸缩图像区域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(224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x224)</a:t>
              </a:r>
            </a:p>
          </p:txBody>
        </p:sp>
        <p:cxnSp>
          <p:nvCxnSpPr>
            <p:cNvPr id="30" name="Google Shape;1273;p62"/>
            <p:cNvCxnSpPr/>
            <p:nvPr/>
          </p:nvCxnSpPr>
          <p:spPr>
            <a:xfrm flipH="1">
              <a:off x="3478592" y="3798452"/>
              <a:ext cx="2652300" cy="3942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1" name="Google Shape;1274;p62"/>
            <p:cNvCxnSpPr/>
            <p:nvPr/>
          </p:nvCxnSpPr>
          <p:spPr>
            <a:xfrm flipH="1">
              <a:off x="1857052" y="3806231"/>
              <a:ext cx="4239600" cy="106800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32" name="Google Shape;1275;p62"/>
            <p:cNvSpPr txBox="1"/>
            <p:nvPr/>
          </p:nvSpPr>
          <p:spPr>
            <a:xfrm>
              <a:off x="6026028" y="3671530"/>
              <a:ext cx="2200000" cy="1451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感兴趣区域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RoI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) </a:t>
              </a: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使用候选区域方法</a:t>
              </a:r>
              <a:r>
                <a:rPr lang="zh-CN" altLang="en-US" sz="1865" dirty="0">
                  <a:solidFill>
                    <a:prstClr val="black"/>
                  </a:solidFill>
                </a:rPr>
                <a:t> </a:t>
              </a:r>
              <a:r>
                <a:rPr lang="en-US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(~2</a:t>
              </a:r>
              <a:r>
                <a:rPr lang="en" altLang="zh-CN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k)</a:t>
              </a:r>
            </a:p>
          </p:txBody>
        </p:sp>
        <p:sp>
          <p:nvSpPr>
            <p:cNvPr id="33" name="Google Shape;1276;p62"/>
            <p:cNvSpPr txBox="1"/>
            <p:nvPr/>
          </p:nvSpPr>
          <p:spPr>
            <a:xfrm>
              <a:off x="5970038" y="1208296"/>
              <a:ext cx="2088527" cy="914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每个区域经过</a:t>
              </a:r>
              <a:r>
                <a:rPr lang="en" altLang="zh-CN" sz="1799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1277;p62"/>
          <p:cNvSpPr txBox="1"/>
          <p:nvPr/>
        </p:nvSpPr>
        <p:spPr>
          <a:xfrm>
            <a:off x="5870122" y="5164232"/>
            <a:ext cx="3353165" cy="45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Figure copyright Ross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2015; </a:t>
            </a:r>
            <a:r>
              <a:rPr lang="en" sz="800" u="sng" dirty="0">
                <a:solidFill>
                  <a:srgbClr val="0563C1"/>
                </a:solidFill>
                <a:latin typeface="Calibri" panose="020F0502020204030204"/>
                <a:hlinkClick r:id="rId4"/>
              </a:rPr>
              <a:t>source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. Reproduced with permission.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Google Shape;1278;p62"/>
          <p:cNvSpPr txBox="1"/>
          <p:nvPr/>
        </p:nvSpPr>
        <p:spPr>
          <a:xfrm>
            <a:off x="4961484" y="1093091"/>
            <a:ext cx="3366088" cy="350254"/>
          </a:xfrm>
          <a:prstGeom prst="rect">
            <a:avLst/>
          </a:prstGeom>
          <a:noFill/>
          <a:ln w="25400">
            <a:solidFill>
              <a:srgbClr val="7C60C6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分类每个候选子区域</a:t>
            </a:r>
          </a:p>
        </p:txBody>
      </p:sp>
      <p:sp>
        <p:nvSpPr>
          <p:cNvPr id="38" name="Google Shape;1281;p62"/>
          <p:cNvSpPr txBox="1"/>
          <p:nvPr/>
        </p:nvSpPr>
        <p:spPr>
          <a:xfrm>
            <a:off x="2843430" y="1737664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282;p62"/>
          <p:cNvSpPr/>
          <p:nvPr/>
        </p:nvSpPr>
        <p:spPr>
          <a:xfrm rot="-2700000">
            <a:off x="3349070" y="2055038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283;p62"/>
          <p:cNvSpPr/>
          <p:nvPr/>
        </p:nvSpPr>
        <p:spPr>
          <a:xfrm rot="-2700000">
            <a:off x="1836040" y="2345413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284;p62"/>
          <p:cNvSpPr/>
          <p:nvPr/>
        </p:nvSpPr>
        <p:spPr>
          <a:xfrm rot="-2700000">
            <a:off x="842098" y="2720365"/>
            <a:ext cx="183659" cy="23370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endParaRPr sz="179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286;p62"/>
          <p:cNvSpPr txBox="1"/>
          <p:nvPr/>
        </p:nvSpPr>
        <p:spPr>
          <a:xfrm>
            <a:off x="4961484" y="1518064"/>
            <a:ext cx="3366088" cy="9297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defTabSz="685800"/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Bounding box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回归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</a:t>
            </a:r>
          </a:p>
          <a:p>
            <a:pPr defTabSz="685800"/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预测 “变换参数” 纠正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: 4 </a:t>
            </a:r>
            <a:r>
              <a:rPr lang="zh-CN" altLang="en-US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个参数 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t</a:t>
            </a:r>
            <a:r>
              <a:rPr lang="en-US" altLang="zh-CN" baseline="-2500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y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h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altLang="zh-CN" baseline="-25000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altLang="zh-CN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44" name="Google Shape;1281;p62"/>
          <p:cNvSpPr txBox="1"/>
          <p:nvPr/>
        </p:nvSpPr>
        <p:spPr>
          <a:xfrm>
            <a:off x="1186073" y="202349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281;p62"/>
          <p:cNvSpPr txBox="1"/>
          <p:nvPr/>
        </p:nvSpPr>
        <p:spPr>
          <a:xfrm>
            <a:off x="215582" y="2406810"/>
            <a:ext cx="689456" cy="285826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algn="ctr" defTabSz="685800"/>
            <a:r>
              <a:rPr lang="en-US" sz="1865" dirty="0" err="1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Bbox</a:t>
            </a:r>
            <a:endParaRPr sz="1865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85;p62"/>
          <p:cNvSpPr txBox="1"/>
          <p:nvPr/>
        </p:nvSpPr>
        <p:spPr>
          <a:xfrm>
            <a:off x="6015924" y="2629107"/>
            <a:ext cx="2939292" cy="116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100" b="1" dirty="0">
                <a:solidFill>
                  <a:srgbClr val="CC0000"/>
                </a:solidFill>
              </a:rPr>
              <a:t>问题</a:t>
            </a:r>
            <a:r>
              <a:rPr lang="en-US" altLang="zh-CN" sz="2100" dirty="0">
                <a:solidFill>
                  <a:srgbClr val="CC0000"/>
                </a:solidFill>
              </a:rPr>
              <a:t>: </a:t>
            </a:r>
            <a:r>
              <a:rPr lang="zh-CN" altLang="en-US" sz="2100" dirty="0">
                <a:solidFill>
                  <a:srgbClr val="CC0000"/>
                </a:solidFill>
              </a:rPr>
              <a:t>非常缓慢</a:t>
            </a:r>
            <a:r>
              <a:rPr lang="en-US" altLang="zh-CN" sz="2100" dirty="0">
                <a:solidFill>
                  <a:srgbClr val="CC0000"/>
                </a:solidFill>
              </a:rPr>
              <a:t>! </a:t>
            </a:r>
            <a:r>
              <a:rPr lang="zh-CN" altLang="en-US" sz="2100" dirty="0">
                <a:solidFill>
                  <a:srgbClr val="CC0000"/>
                </a:solidFill>
              </a:rPr>
              <a:t>每张图片需要做</a:t>
            </a:r>
            <a:r>
              <a:rPr lang="en-US" altLang="zh-CN" sz="2100" dirty="0">
                <a:solidFill>
                  <a:srgbClr val="CC0000"/>
                </a:solidFill>
              </a:rPr>
              <a:t>~2</a:t>
            </a:r>
            <a:r>
              <a:rPr lang="en" altLang="zh-CN" sz="2100" dirty="0">
                <a:solidFill>
                  <a:srgbClr val="CC0000"/>
                </a:solidFill>
              </a:rPr>
              <a:t>k </a:t>
            </a:r>
            <a:r>
              <a:rPr lang="zh-CN" altLang="en-US" sz="2100" dirty="0">
                <a:solidFill>
                  <a:srgbClr val="CC0000"/>
                </a:solidFill>
              </a:rPr>
              <a:t>次前向卷积计算</a:t>
            </a:r>
            <a:r>
              <a:rPr lang="en-US" altLang="zh-CN" sz="2100" dirty="0">
                <a:solidFill>
                  <a:srgbClr val="CC0000"/>
                </a:solidFill>
              </a:rPr>
              <a:t>!</a:t>
            </a:r>
            <a:endParaRPr lang="zh-CN" altLang="en-US" sz="2100" dirty="0">
              <a:solidFill>
                <a:srgbClr val="CC0000"/>
              </a:solidFill>
            </a:endParaRPr>
          </a:p>
        </p:txBody>
      </p:sp>
      <p:sp>
        <p:nvSpPr>
          <p:cNvPr id="48" name="Google Shape;1285;p62"/>
          <p:cNvSpPr txBox="1"/>
          <p:nvPr/>
        </p:nvSpPr>
        <p:spPr>
          <a:xfrm>
            <a:off x="6162461" y="3878752"/>
            <a:ext cx="2311647" cy="79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100" b="1" dirty="0">
                <a:solidFill>
                  <a:srgbClr val="70AD47"/>
                </a:solidFill>
                <a:latin typeface="Calibri" panose="020F0502020204030204"/>
              </a:rPr>
              <a:t>方案</a:t>
            </a:r>
            <a:r>
              <a:rPr lang="en" sz="2100" dirty="0">
                <a:solidFill>
                  <a:srgbClr val="70AD47"/>
                </a:solidFill>
                <a:latin typeface="Calibri" panose="020F0502020204030204"/>
              </a:rPr>
              <a:t>:</a:t>
            </a:r>
            <a:r>
              <a:rPr lang="en-US" sz="2100" dirty="0">
                <a:solidFill>
                  <a:srgbClr val="70AD47"/>
                </a:solidFill>
                <a:latin typeface="Calibri" panose="020F0502020204030204"/>
              </a:rPr>
              <a:t> </a:t>
            </a:r>
            <a:r>
              <a:rPr lang="zh-CN" altLang="en-US" sz="2100" dirty="0">
                <a:solidFill>
                  <a:srgbClr val="70AD47"/>
                </a:solidFill>
                <a:latin typeface="Calibri" panose="020F0502020204030204"/>
              </a:rPr>
              <a:t>运行</a:t>
            </a:r>
            <a:r>
              <a:rPr lang="en-US" sz="2100" dirty="0">
                <a:solidFill>
                  <a:srgbClr val="70AD47"/>
                </a:solidFill>
                <a:latin typeface="Calibri" panose="020F0502020204030204"/>
              </a:rPr>
              <a:t>CNN</a:t>
            </a:r>
            <a:r>
              <a:rPr lang="zh-CN" altLang="en-US" sz="2100" dirty="0">
                <a:solidFill>
                  <a:srgbClr val="70AD47"/>
                </a:solidFill>
                <a:latin typeface="Calibri" panose="020F0502020204030204"/>
              </a:rPr>
              <a:t>在伸缩之前</a:t>
            </a:r>
            <a:r>
              <a:rPr lang="en-US" sz="2100" dirty="0">
                <a:solidFill>
                  <a:srgbClr val="70AD47"/>
                </a:solidFill>
                <a:latin typeface="Calibri" panose="020F0502020204030204"/>
              </a:rPr>
              <a:t>!</a:t>
            </a:r>
            <a:endParaRPr sz="2100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36" name="Arc 35"/>
          <p:cNvSpPr/>
          <p:nvPr/>
        </p:nvSpPr>
        <p:spPr>
          <a:xfrm flipH="1">
            <a:off x="272977" y="3459131"/>
            <a:ext cx="710075" cy="975626"/>
          </a:xfrm>
          <a:prstGeom prst="arc">
            <a:avLst>
              <a:gd name="adj1" fmla="val 15631285"/>
              <a:gd name="adj2" fmla="val 5861648"/>
            </a:avLst>
          </a:prstGeom>
          <a:ln w="1016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8220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10.1.</a:t>
            </a:r>
            <a:r>
              <a:rPr lang="zh-CN" altLang="en-US" dirty="0"/>
              <a:t>目标检测定义</a:t>
            </a:r>
            <a:endParaRPr lang="en-US" altLang="zh-CN" dirty="0"/>
          </a:p>
          <a:p>
            <a:r>
              <a:rPr lang="en-US" altLang="zh-CN" dirty="0"/>
              <a:t>10.2.R-CNN</a:t>
            </a:r>
          </a:p>
          <a:p>
            <a:r>
              <a:rPr lang="en-US" altLang="zh-CN" dirty="0"/>
              <a:t>10.3.Fast/Faster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7802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目标检测</a:t>
            </a:r>
            <a:r>
              <a:rPr lang="en-US" dirty="0"/>
              <a:t>: </a:t>
            </a:r>
            <a:r>
              <a:rPr lang="zh-CN" altLang="en-US" dirty="0"/>
              <a:t>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6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57" y="1882492"/>
            <a:ext cx="3995851" cy="34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20650" y="2342223"/>
            <a:ext cx="457200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Tx/>
              <a:buChar char="-"/>
            </a:pPr>
            <a:r>
              <a:rPr lang="zh-CN" altLang="en-US" sz="2100" b="1" dirty="0">
                <a:solidFill>
                  <a:prstClr val="black"/>
                </a:solidFill>
                <a:latin typeface="Calibri" panose="020F0502020204030204"/>
              </a:rPr>
              <a:t>多个输出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每张图片需要输出若干个目标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sz="2100" b="1" dirty="0">
                <a:solidFill>
                  <a:prstClr val="black"/>
                </a:solidFill>
                <a:latin typeface="Calibri" panose="020F0502020204030204"/>
              </a:rPr>
              <a:t>多种类型输出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既要预测是什么，又要预测在哪里</a:t>
            </a:r>
            <a:endParaRPr lang="en-US" altLang="zh-CN" sz="2100" dirty="0">
              <a:solidFill>
                <a:prstClr val="black"/>
              </a:solidFill>
              <a:latin typeface="Calibri" panose="020F0502020204030204"/>
            </a:endParaRPr>
          </a:p>
          <a:p>
            <a:pPr marL="257175" indent="-257175" defTabSz="685800">
              <a:buFontTx/>
              <a:buChar char="-"/>
            </a:pPr>
            <a:r>
              <a:rPr lang="zh-CN" altLang="en-US" sz="2100" b="1" dirty="0">
                <a:solidFill>
                  <a:prstClr val="black"/>
                </a:solidFill>
                <a:latin typeface="Calibri" panose="020F0502020204030204"/>
              </a:rPr>
              <a:t>图像大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图像分类尺寸为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224x224;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检测需要更高分辨率图像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如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~800x600</a:t>
            </a:r>
            <a:endParaRPr lang="en-US" sz="21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981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每个候选区域独立处理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76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4317243"/>
            <a:ext cx="4052718" cy="1175968"/>
            <a:chOff x="1051560" y="5001767"/>
            <a:chExt cx="5497388" cy="159516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输入</a:t>
              </a:r>
              <a:r>
                <a:rPr kumimoji="0" lang="zh-CN" alt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图像</a:t>
              </a:r>
              <a:endParaRPr kumimoji="0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4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3301743"/>
            <a:ext cx="4655153" cy="2191466"/>
            <a:chOff x="1051560" y="3624273"/>
            <a:chExt cx="6314572" cy="2972658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727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3301743"/>
            <a:ext cx="4655153" cy="2191466"/>
            <a:chOff x="1051560" y="3624273"/>
            <a:chExt cx="6314572" cy="2972658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图像特征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826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936694"/>
            <a:ext cx="4979112" cy="2556515"/>
            <a:chOff x="1051560" y="3129095"/>
            <a:chExt cx="6754013" cy="3467836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62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单个区域的网络</a:t>
              </a:r>
              <a:endParaRPr lang="zh-CN" altLang="en-US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359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45" y="2600463"/>
            <a:ext cx="3059099" cy="2790394"/>
          </a:xfrm>
          <a:prstGeom prst="rect">
            <a:avLst/>
          </a:prstGeom>
        </p:spPr>
      </p:pic>
      <p:sp>
        <p:nvSpPr>
          <p:cNvPr id="42" name="Google Shape;1491;p69"/>
          <p:cNvSpPr txBox="1"/>
          <p:nvPr/>
        </p:nvSpPr>
        <p:spPr>
          <a:xfrm>
            <a:off x="6418345" y="1618407"/>
            <a:ext cx="2097005" cy="92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“Slow” R-CNN</a:t>
            </a:r>
            <a:endParaRPr kumimoji="0" lang="en-US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每个候选区域独立处理</a:t>
            </a: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defTabSz="685800"/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单个区域的网络</a:t>
              </a:r>
              <a:endParaRPr lang="zh-CN" altLang="en-US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30625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3067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24016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2406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1731406" y="1641137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1736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2564195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3134518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2009649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3698778" y="1575048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9492C"/>
                </a:solidFill>
                <a:ea typeface="Calibri"/>
                <a:cs typeface="Calibri"/>
                <a:sym typeface="Calibri"/>
              </a:rPr>
              <a:t>每个区域的类别和边框变换参数</a:t>
            </a:r>
          </a:p>
        </p:txBody>
      </p:sp>
    </p:spTree>
    <p:extLst>
      <p:ext uri="{BB962C8B-B14F-4D97-AF65-F5344CB8AC3E}">
        <p14:creationId xmlns:p14="http://schemas.microsoft.com/office/powerpoint/2010/main" val="3381176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单个区域的网络</a:t>
              </a:r>
              <a:endParaRPr lang="zh-CN" altLang="en-US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30625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3067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24016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2406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1731406" y="1641137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1736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2564195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3134518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2009649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3698778" y="1575048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9492C"/>
                </a:solidFill>
                <a:ea typeface="Calibri"/>
                <a:cs typeface="Calibri"/>
                <a:sym typeface="Calibri"/>
              </a:rPr>
              <a:t>每个区域的类别和边框变换参数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83131" y="4119239"/>
            <a:ext cx="288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大部分计算量在骨干网络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降低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重叠候选区域的计算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73102" y="4620986"/>
            <a:ext cx="168000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61427" y="2103928"/>
            <a:ext cx="225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单个区域网络选择相对轻量级网络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3575958" y="2415551"/>
            <a:ext cx="227994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6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altLang="zh-C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altLang="zh-C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单个区域的网络</a:t>
              </a:r>
              <a:endParaRPr lang="zh-CN" altLang="en-US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30625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3067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24016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2406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1731406" y="1641137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1736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2564195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3134518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2009649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3698778" y="1575048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9492C"/>
                </a:solidFill>
                <a:ea typeface="Calibri"/>
                <a:cs typeface="Calibri"/>
                <a:sym typeface="Calibri"/>
              </a:rPr>
              <a:t>每个区域的类别和边框变换参数</a:t>
            </a:r>
          </a:p>
        </p:txBody>
      </p:sp>
      <p:pic>
        <p:nvPicPr>
          <p:cNvPr id="64" name="Google Shape;81;p12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 rot="16200000">
            <a:off x="4455672" y="2468524"/>
            <a:ext cx="4213474" cy="15208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801095" y="1641137"/>
            <a:ext cx="1525577" cy="3363571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10393" y="3727393"/>
            <a:ext cx="2188385" cy="148061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095" y="1096399"/>
            <a:ext cx="1525577" cy="42753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865508" y="2417989"/>
            <a:ext cx="1525577" cy="5741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9844" y="1743414"/>
            <a:ext cx="1822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当使用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用于检测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五层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用于骨干网络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而两层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用于单个区域网络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130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19" y="1083780"/>
            <a:ext cx="1276350" cy="4391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Input image</a:t>
              </a:r>
              <a:endParaRPr kumimoji="0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/>
              <a:r>
                <a:rPr lang="zh-CN" altLang="en-US" sz="1865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整张图片经过</a:t>
              </a:r>
              <a:r>
                <a:rPr lang="en" sz="1865" dirty="0" err="1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ConvNet</a:t>
              </a:r>
              <a:endParaRPr lang="en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图像特征</a:t>
              </a: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裁剪 </a:t>
              </a:r>
              <a:r>
                <a:rPr lang="en-US" altLang="zh-CN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+ </a:t>
              </a:r>
              <a:r>
                <a:rPr lang="zh-CN" altLang="en-US" dirty="0">
                  <a:solidFill>
                    <a:srgbClr val="C9492C"/>
                  </a:solidFill>
                  <a:ea typeface="Calibri"/>
                  <a:cs typeface="Calibri"/>
                  <a:sym typeface="Calibri"/>
                </a:rPr>
                <a:t>缩放特征</a:t>
              </a: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单个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区域的网络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/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“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骨干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” </a:t>
            </a:r>
            <a:r>
              <a:rPr lang="zh-CN" altLang="e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候选区域方法确定感兴趣区域</a:t>
            </a:r>
            <a:r>
              <a:rPr lang="en-US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(</a:t>
            </a:r>
            <a:r>
              <a:rPr lang="en" altLang="zh-CN" sz="1799" dirty="0" err="1">
                <a:solidFill>
                  <a:prstClr val="black"/>
                </a:solidFill>
                <a:ea typeface="Calibri"/>
                <a:cs typeface="Calibri"/>
                <a:sym typeface="Calibri"/>
              </a:rPr>
              <a:t>RoIs</a:t>
            </a:r>
            <a:r>
              <a:rPr lang="en" altLang="zh-CN" sz="1799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)</a:t>
            </a:r>
            <a:endParaRPr lang="en" altLang="zh-CN" sz="1865" dirty="0">
              <a:solidFill>
                <a:prstClr val="black"/>
              </a:solidFill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30625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3067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24016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2406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1731406" y="1641137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1736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2564195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3134518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2009649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3698778" y="1575048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C9492C"/>
                </a:solidFill>
                <a:ea typeface="Calibri"/>
                <a:cs typeface="Calibri"/>
                <a:sym typeface="Calibri"/>
              </a:rPr>
              <a:t>每个区域的类别和边框变换参数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1095" y="2765059"/>
            <a:ext cx="1567073" cy="270974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10393" y="3727393"/>
            <a:ext cx="2188385" cy="148061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01095" y="999429"/>
            <a:ext cx="1525577" cy="163922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865508" y="2417989"/>
            <a:ext cx="1525577" cy="5741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9844" y="1743414"/>
            <a:ext cx="1822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最后一步用于单个区域网络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剩余的网络用于骨干网络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1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10.1.</a:t>
            </a:r>
            <a:r>
              <a:rPr lang="zh-CN" altLang="en-US" dirty="0"/>
              <a:t>目标检测定义</a:t>
            </a:r>
            <a:endParaRPr lang="en-US" altLang="zh-CN" dirty="0"/>
          </a:p>
          <a:p>
            <a:r>
              <a:rPr lang="en-US" altLang="zh-CN" dirty="0"/>
              <a:t>10.2.R-CNN</a:t>
            </a:r>
          </a:p>
          <a:p>
            <a:r>
              <a:rPr lang="en-US" altLang="zh-CN" dirty="0"/>
              <a:t>10.3.Fast/Faster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1402726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oogle Shape;1458;p69"/>
          <p:cNvGrpSpPr/>
          <p:nvPr/>
        </p:nvGrpSpPr>
        <p:grpSpPr>
          <a:xfrm>
            <a:off x="797954" y="2422006"/>
            <a:ext cx="4979112" cy="3071203"/>
            <a:chOff x="1051560" y="2430937"/>
            <a:chExt cx="6754013" cy="4165994"/>
          </a:xfrm>
        </p:grpSpPr>
        <p:sp>
          <p:nvSpPr>
            <p:cNvPr id="44" name="Google Shape;1459;p69"/>
            <p:cNvSpPr/>
            <p:nvPr/>
          </p:nvSpPr>
          <p:spPr>
            <a:xfrm>
              <a:off x="1051560" y="5001767"/>
              <a:ext cx="4745700" cy="1570200"/>
            </a:xfrm>
            <a:prstGeom prst="parallelogram">
              <a:avLst>
                <a:gd name="adj" fmla="val 92429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60;p69"/>
            <p:cNvSpPr/>
            <p:nvPr/>
          </p:nvSpPr>
          <p:spPr>
            <a:xfrm>
              <a:off x="2116836" y="4215384"/>
              <a:ext cx="2761500" cy="1897500"/>
            </a:xfrm>
            <a:prstGeom prst="cube">
              <a:avLst>
                <a:gd name="adj" fmla="val 25000"/>
              </a:avLst>
            </a:prstGeom>
            <a:solidFill>
              <a:srgbClr val="FFFFFF">
                <a:alpha val="92940"/>
              </a:srgbClr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799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61;p69"/>
            <p:cNvSpPr/>
            <p:nvPr/>
          </p:nvSpPr>
          <p:spPr>
            <a:xfrm>
              <a:off x="2116836" y="3666745"/>
              <a:ext cx="2761500" cy="466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62;p69"/>
            <p:cNvSpPr/>
            <p:nvPr/>
          </p:nvSpPr>
          <p:spPr>
            <a:xfrm>
              <a:off x="3314700" y="4155949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63;p69"/>
            <p:cNvSpPr/>
            <p:nvPr/>
          </p:nvSpPr>
          <p:spPr>
            <a:xfrm>
              <a:off x="2369820" y="3776472"/>
              <a:ext cx="766500" cy="2973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64;p69"/>
            <p:cNvSpPr/>
            <p:nvPr/>
          </p:nvSpPr>
          <p:spPr>
            <a:xfrm>
              <a:off x="3114294" y="3904488"/>
              <a:ext cx="872400" cy="1212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65;p69"/>
            <p:cNvSpPr/>
            <p:nvPr/>
          </p:nvSpPr>
          <p:spPr>
            <a:xfrm>
              <a:off x="3986784" y="3725040"/>
              <a:ext cx="683100" cy="3486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66;p69"/>
            <p:cNvSpPr/>
            <p:nvPr/>
          </p:nvSpPr>
          <p:spPr>
            <a:xfrm>
              <a:off x="2688336" y="3566161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67;p69"/>
            <p:cNvSpPr/>
            <p:nvPr/>
          </p:nvSpPr>
          <p:spPr>
            <a:xfrm>
              <a:off x="3442716" y="3677608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468;p69"/>
            <p:cNvSpPr/>
            <p:nvPr/>
          </p:nvSpPr>
          <p:spPr>
            <a:xfrm>
              <a:off x="4197096" y="3617606"/>
              <a:ext cx="242400" cy="30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9AF8C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469;p69"/>
            <p:cNvSpPr/>
            <p:nvPr/>
          </p:nvSpPr>
          <p:spPr>
            <a:xfrm>
              <a:off x="2532888" y="3346719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470;p69"/>
            <p:cNvSpPr/>
            <p:nvPr/>
          </p:nvSpPr>
          <p:spPr>
            <a:xfrm>
              <a:off x="3329940" y="340127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71;p69"/>
            <p:cNvSpPr/>
            <p:nvPr/>
          </p:nvSpPr>
          <p:spPr>
            <a:xfrm>
              <a:off x="4104513" y="3389535"/>
              <a:ext cx="567000" cy="178800"/>
            </a:xfrm>
            <a:prstGeom prst="parallelogram">
              <a:avLst>
                <a:gd name="adj" fmla="val 92429"/>
              </a:avLst>
            </a:prstGeom>
            <a:solidFill>
              <a:srgbClr val="E7E6E6"/>
            </a:solidFill>
            <a:ln w="12700" cap="flat" cmpd="sng">
              <a:solidFill>
                <a:srgbClr val="1D7F6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1" tIns="45688" rIns="91401" bIns="45688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472;p69"/>
            <p:cNvSpPr txBox="1"/>
            <p:nvPr/>
          </p:nvSpPr>
          <p:spPr>
            <a:xfrm>
              <a:off x="4731248" y="6063231"/>
              <a:ext cx="18177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sz="1799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输入图像</a:t>
              </a:r>
            </a:p>
          </p:txBody>
        </p:sp>
        <p:sp>
          <p:nvSpPr>
            <p:cNvPr id="58" name="Google Shape;1473;p69"/>
            <p:cNvSpPr txBox="1"/>
            <p:nvPr/>
          </p:nvSpPr>
          <p:spPr>
            <a:xfrm>
              <a:off x="4840505" y="4175993"/>
              <a:ext cx="2525627" cy="93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整张图片经过</a:t>
              </a:r>
              <a:r>
                <a:rPr kumimoji="0" lang="e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ConvNet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474;p69"/>
            <p:cNvSpPr txBox="1"/>
            <p:nvPr/>
          </p:nvSpPr>
          <p:spPr>
            <a:xfrm>
              <a:off x="4753138" y="3624273"/>
              <a:ext cx="2518469" cy="484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图像特征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1475;p69"/>
            <p:cNvCxnSpPr/>
            <p:nvPr/>
          </p:nvCxnSpPr>
          <p:spPr>
            <a:xfrm>
              <a:off x="1579872" y="3965051"/>
              <a:ext cx="1090200" cy="0"/>
            </a:xfrm>
            <a:prstGeom prst="straightConnector1">
              <a:avLst/>
            </a:prstGeom>
            <a:noFill/>
            <a:ln w="19050" cap="flat" cmpd="sng">
              <a:solidFill>
                <a:srgbClr val="C9492C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61" name="Google Shape;1476;p69"/>
            <p:cNvSpPr txBox="1"/>
            <p:nvPr/>
          </p:nvSpPr>
          <p:spPr>
            <a:xfrm>
              <a:off x="4680553" y="3129095"/>
              <a:ext cx="3125020" cy="52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9492C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裁剪</a:t>
              </a:r>
              <a:r>
                <a:rPr kumimoji="0" 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9492C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+ </a:t>
              </a:r>
              <a:r>
                <a: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9492C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缩放特征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3;p69"/>
            <p:cNvSpPr txBox="1"/>
            <p:nvPr/>
          </p:nvSpPr>
          <p:spPr>
            <a:xfrm>
              <a:off x="4752787" y="2430937"/>
              <a:ext cx="2925365" cy="465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45688" rIns="91401" bIns="45688" anchor="t" anchorCtr="0">
              <a:noAutofit/>
            </a:bodyPr>
            <a:lstStyle/>
            <a:p>
              <a:pPr lvl="0" defTabSz="685800">
                <a:defRPr/>
              </a:pPr>
              <a:r>
                <a:rPr lang="zh-CN" altLang="en-US" dirty="0">
                  <a:solidFill>
                    <a:prstClr val="black"/>
                  </a:solidFill>
                  <a:ea typeface="Calibri"/>
                  <a:cs typeface="Calibri"/>
                  <a:sym typeface="Calibri"/>
                </a:rPr>
                <a:t>单个区域的网络</a:t>
              </a:r>
              <a:endParaRPr lang="zh-CN" altLang="en-US" sz="1865" dirty="0">
                <a:solidFill>
                  <a:prstClr val="black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1492;p69"/>
          <p:cNvSpPr txBox="1"/>
          <p:nvPr/>
        </p:nvSpPr>
        <p:spPr>
          <a:xfrm>
            <a:off x="-48985" y="3718448"/>
            <a:ext cx="1673564" cy="115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骨干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网络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VGG,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etc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93;p69"/>
          <p:cNvSpPr txBox="1"/>
          <p:nvPr/>
        </p:nvSpPr>
        <p:spPr>
          <a:xfrm>
            <a:off x="-20767" y="2346930"/>
            <a:ext cx="1672964" cy="12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候选区域方法确定感兴趣区域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RoIs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Google Shape;1489;p69"/>
          <p:cNvSpPr txBox="1"/>
          <p:nvPr/>
        </p:nvSpPr>
        <p:spPr>
          <a:xfrm>
            <a:off x="8164" y="5510893"/>
            <a:ext cx="3567794" cy="14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“Fast R-CNN”, ICCV 2015. Figure copyright Ross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Girshick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2015;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source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Reproduced with permission.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Google Shape;1460;p69"/>
          <p:cNvSpPr/>
          <p:nvPr/>
        </p:nvSpPr>
        <p:spPr>
          <a:xfrm>
            <a:off x="1938979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460;p69"/>
          <p:cNvSpPr/>
          <p:nvPr/>
        </p:nvSpPr>
        <p:spPr>
          <a:xfrm>
            <a:off x="2496772" y="2450585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460;p69"/>
          <p:cNvSpPr/>
          <p:nvPr/>
        </p:nvSpPr>
        <p:spPr>
          <a:xfrm>
            <a:off x="3067793" y="2450008"/>
            <a:ext cx="379640" cy="486686"/>
          </a:xfrm>
          <a:prstGeom prst="cube">
            <a:avLst>
              <a:gd name="adj" fmla="val 21368"/>
            </a:avLst>
          </a:prstGeom>
          <a:solidFill>
            <a:srgbClr val="FFFFFF">
              <a:alpha val="92940"/>
            </a:srgbClr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vert="vert270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CNN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466;p69"/>
          <p:cNvSpPr/>
          <p:nvPr/>
        </p:nvSpPr>
        <p:spPr>
          <a:xfrm>
            <a:off x="2014304" y="29564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466;p69"/>
          <p:cNvSpPr/>
          <p:nvPr/>
        </p:nvSpPr>
        <p:spPr>
          <a:xfrm>
            <a:off x="2560733" y="2947642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466;p69"/>
          <p:cNvSpPr/>
          <p:nvPr/>
        </p:nvSpPr>
        <p:spPr>
          <a:xfrm>
            <a:off x="3133395" y="2955639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281;p62"/>
          <p:cNvSpPr txBox="1"/>
          <p:nvPr/>
        </p:nvSpPr>
        <p:spPr>
          <a:xfrm>
            <a:off x="30625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261;p62"/>
          <p:cNvSpPr txBox="1"/>
          <p:nvPr/>
        </p:nvSpPr>
        <p:spPr>
          <a:xfrm>
            <a:off x="3067794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281;p62"/>
          <p:cNvSpPr txBox="1"/>
          <p:nvPr/>
        </p:nvSpPr>
        <p:spPr>
          <a:xfrm>
            <a:off x="2401687" y="1649688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261;p62"/>
          <p:cNvSpPr txBox="1"/>
          <p:nvPr/>
        </p:nvSpPr>
        <p:spPr>
          <a:xfrm>
            <a:off x="2406893" y="1940726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281;p62"/>
          <p:cNvSpPr txBox="1"/>
          <p:nvPr/>
        </p:nvSpPr>
        <p:spPr>
          <a:xfrm>
            <a:off x="1731406" y="1641137"/>
            <a:ext cx="561524" cy="24329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Bbox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261;p62"/>
          <p:cNvSpPr txBox="1"/>
          <p:nvPr/>
        </p:nvSpPr>
        <p:spPr>
          <a:xfrm>
            <a:off x="1736612" y="1932174"/>
            <a:ext cx="556318" cy="242946"/>
          </a:xfrm>
          <a:prstGeom prst="rect">
            <a:avLst/>
          </a:prstGeom>
          <a:noFill/>
          <a:ln w="19050" cap="flat" cmpd="sng">
            <a:solidFill>
              <a:srgbClr val="7C60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Class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466;p69"/>
          <p:cNvSpPr/>
          <p:nvPr/>
        </p:nvSpPr>
        <p:spPr>
          <a:xfrm>
            <a:off x="2564195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466;p69"/>
          <p:cNvSpPr/>
          <p:nvPr/>
        </p:nvSpPr>
        <p:spPr>
          <a:xfrm>
            <a:off x="3134518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466;p69"/>
          <p:cNvSpPr/>
          <p:nvPr/>
        </p:nvSpPr>
        <p:spPr>
          <a:xfrm>
            <a:off x="2009649" y="2196361"/>
            <a:ext cx="178700" cy="22248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29AF8C"/>
          </a:solidFill>
          <a:ln w="12700" cap="flat" cmpd="sng">
            <a:solidFill>
              <a:srgbClr val="1D7F6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476;p69"/>
          <p:cNvSpPr txBox="1"/>
          <p:nvPr/>
        </p:nvSpPr>
        <p:spPr>
          <a:xfrm>
            <a:off x="3698778" y="1575048"/>
            <a:ext cx="2157125" cy="59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每个区域的类别和边框变换参数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9492C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77538" y="2924644"/>
            <a:ext cx="4141284" cy="81769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7458" y="2972447"/>
            <a:ext cx="132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如何裁剪特征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7348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dirty="0"/>
              <a:t>: </a:t>
            </a:r>
            <a:r>
              <a:rPr lang="en-US" dirty="0" err="1"/>
              <a:t>RoI</a:t>
            </a:r>
            <a:r>
              <a:rPr lang="en-US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71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输入图像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549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97956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73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sz="1600" dirty="0">
                <a:solidFill>
                  <a:prstClr val="black"/>
                </a:solidFill>
                <a:latin typeface="Calibri" panose="020F0502020204030204"/>
              </a:rPr>
              <a:t>投影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区域至</a:t>
            </a:r>
            <a:r>
              <a:rPr lang="zh-CN" altLang="en" sz="1600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平面</a:t>
            </a:r>
            <a:endParaRPr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1072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图像特征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27" name="Google Shape;1688;p75"/>
          <p:cNvSpPr/>
          <p:nvPr/>
        </p:nvSpPr>
        <p:spPr>
          <a:xfrm>
            <a:off x="4381083" y="263928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690;p75"/>
          <p:cNvSpPr txBox="1"/>
          <p:nvPr/>
        </p:nvSpPr>
        <p:spPr>
          <a:xfrm>
            <a:off x="4976779" y="1297031"/>
            <a:ext cx="116729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“微调” 到网格</a:t>
            </a:r>
          </a:p>
        </p:txBody>
      </p:sp>
    </p:spTree>
    <p:extLst>
      <p:ext uri="{BB962C8B-B14F-4D97-AF65-F5344CB8AC3E}">
        <p14:creationId xmlns:p14="http://schemas.microsoft.com/office/powerpoint/2010/main" val="3459024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75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图像特征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27" name="Google Shape;1688;p75"/>
          <p:cNvSpPr/>
          <p:nvPr/>
        </p:nvSpPr>
        <p:spPr>
          <a:xfrm>
            <a:off x="4381083" y="263928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690;p75"/>
          <p:cNvSpPr txBox="1"/>
          <p:nvPr/>
        </p:nvSpPr>
        <p:spPr>
          <a:xfrm>
            <a:off x="4976779" y="1297031"/>
            <a:ext cx="1167284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“微调” 到网格</a:t>
            </a:r>
          </a:p>
        </p:txBody>
      </p:sp>
      <p:cxnSp>
        <p:nvCxnSpPr>
          <p:cNvPr id="30" name="Google Shape;1691;p75"/>
          <p:cNvCxnSpPr/>
          <p:nvPr/>
        </p:nvCxnSpPr>
        <p:spPr>
          <a:xfrm>
            <a:off x="5004621" y="2630858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692;p75"/>
          <p:cNvCxnSpPr/>
          <p:nvPr/>
        </p:nvCxnSpPr>
        <p:spPr>
          <a:xfrm>
            <a:off x="4395180" y="3240299"/>
            <a:ext cx="1180493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693;p75"/>
          <p:cNvSpPr txBox="1"/>
          <p:nvPr/>
        </p:nvSpPr>
        <p:spPr>
          <a:xfrm>
            <a:off x="6244048" y="1128945"/>
            <a:ext cx="1864727" cy="91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网格区域</a:t>
            </a:r>
          </a:p>
        </p:txBody>
      </p:sp>
    </p:spTree>
    <p:extLst>
      <p:ext uri="{BB962C8B-B14F-4D97-AF65-F5344CB8AC3E}">
        <p14:creationId xmlns:p14="http://schemas.microsoft.com/office/powerpoint/2010/main" val="10570142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76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图像特征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28" name="Google Shape;1689;p75"/>
          <p:cNvSpPr/>
          <p:nvPr/>
        </p:nvSpPr>
        <p:spPr>
          <a:xfrm>
            <a:off x="7306222" y="2884392"/>
            <a:ext cx="759402" cy="765701"/>
          </a:xfrm>
          <a:prstGeom prst="cube">
            <a:avLst>
              <a:gd name="adj" fmla="val 22285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690;p75"/>
          <p:cNvSpPr txBox="1"/>
          <p:nvPr/>
        </p:nvSpPr>
        <p:spPr>
          <a:xfrm>
            <a:off x="4976779" y="1297031"/>
            <a:ext cx="116729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“微调” 到网格</a:t>
            </a:r>
          </a:p>
        </p:txBody>
      </p:sp>
      <p:sp>
        <p:nvSpPr>
          <p:cNvPr id="32" name="Google Shape;1693;p75"/>
          <p:cNvSpPr txBox="1"/>
          <p:nvPr/>
        </p:nvSpPr>
        <p:spPr>
          <a:xfrm>
            <a:off x="6244048" y="1128945"/>
            <a:ext cx="1864727" cy="91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网格区域</a:t>
            </a:r>
          </a:p>
        </p:txBody>
      </p:sp>
      <p:cxnSp>
        <p:nvCxnSpPr>
          <p:cNvPr id="33" name="Google Shape;1694;p75"/>
          <p:cNvCxnSpPr/>
          <p:nvPr/>
        </p:nvCxnSpPr>
        <p:spPr>
          <a:xfrm flipH="1">
            <a:off x="7601308" y="3063146"/>
            <a:ext cx="2399" cy="586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695;p75"/>
          <p:cNvCxnSpPr/>
          <p:nvPr/>
        </p:nvCxnSpPr>
        <p:spPr>
          <a:xfrm flipH="1">
            <a:off x="7306145" y="3351858"/>
            <a:ext cx="590246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696;p75"/>
          <p:cNvCxnSpPr/>
          <p:nvPr/>
        </p:nvCxnSpPr>
        <p:spPr>
          <a:xfrm>
            <a:off x="6309007" y="3332250"/>
            <a:ext cx="856577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697;p75"/>
          <p:cNvSpPr txBox="1"/>
          <p:nvPr/>
        </p:nvSpPr>
        <p:spPr>
          <a:xfrm>
            <a:off x="6205709" y="2166359"/>
            <a:ext cx="1720052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每个子区域</a:t>
            </a:r>
            <a:r>
              <a:rPr lang="en" altLang="zh-CN" dirty="0">
                <a:solidFill>
                  <a:prstClr val="black"/>
                </a:solidFill>
              </a:rPr>
              <a:t>Max-pool</a:t>
            </a:r>
          </a:p>
        </p:txBody>
      </p:sp>
      <p:sp>
        <p:nvSpPr>
          <p:cNvPr id="37" name="Google Shape;1698;p75"/>
          <p:cNvSpPr txBox="1"/>
          <p:nvPr/>
        </p:nvSpPr>
        <p:spPr>
          <a:xfrm>
            <a:off x="6148085" y="3563642"/>
            <a:ext cx="2999938" cy="209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区域特征</a:t>
            </a:r>
          </a:p>
          <a:p>
            <a:pPr algn="ctr"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这里 </a:t>
            </a:r>
            <a:r>
              <a:rPr lang="en-US" altLang="zh-CN" dirty="0">
                <a:solidFill>
                  <a:prstClr val="black"/>
                </a:solidFill>
              </a:rPr>
              <a:t>512 </a:t>
            </a:r>
            <a:r>
              <a:rPr lang="en" altLang="zh-CN" dirty="0">
                <a:solidFill>
                  <a:prstClr val="black"/>
                </a:solidFill>
              </a:rPr>
              <a:t>x 2 x 2;</a:t>
            </a:r>
          </a:p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实际上 </a:t>
            </a:r>
            <a:r>
              <a:rPr lang="en" altLang="zh-CN" dirty="0" err="1">
                <a:solidFill>
                  <a:prstClr val="black"/>
                </a:solidFill>
              </a:rPr>
              <a:t>e.g</a:t>
            </a:r>
            <a:r>
              <a:rPr lang="en" altLang="zh-CN" dirty="0">
                <a:solidFill>
                  <a:prstClr val="black"/>
                </a:solidFill>
              </a:rPr>
              <a:t> 512 x 7 x 7)</a:t>
            </a:r>
          </a:p>
          <a:p>
            <a:pPr algn="ctr" defTabSz="685800"/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1688;p75"/>
          <p:cNvSpPr/>
          <p:nvPr/>
        </p:nvSpPr>
        <p:spPr>
          <a:xfrm>
            <a:off x="4393360" y="2645052"/>
            <a:ext cx="598391" cy="587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1688;p75"/>
          <p:cNvSpPr/>
          <p:nvPr/>
        </p:nvSpPr>
        <p:spPr>
          <a:xfrm>
            <a:off x="7317767" y="3060436"/>
            <a:ext cx="276213" cy="28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1688;p75"/>
          <p:cNvSpPr/>
          <p:nvPr/>
        </p:nvSpPr>
        <p:spPr>
          <a:xfrm>
            <a:off x="5008528" y="2642141"/>
            <a:ext cx="578234" cy="587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Google Shape;1688;p75"/>
          <p:cNvSpPr/>
          <p:nvPr/>
        </p:nvSpPr>
        <p:spPr>
          <a:xfrm>
            <a:off x="5013747" y="3259766"/>
            <a:ext cx="578234" cy="901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Google Shape;1688;p75"/>
          <p:cNvSpPr/>
          <p:nvPr/>
        </p:nvSpPr>
        <p:spPr>
          <a:xfrm>
            <a:off x="4407907" y="3256133"/>
            <a:ext cx="578234" cy="901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0" name="Google Shape;1691;p75"/>
          <p:cNvCxnSpPr/>
          <p:nvPr/>
        </p:nvCxnSpPr>
        <p:spPr>
          <a:xfrm>
            <a:off x="5004621" y="2630858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692;p75"/>
          <p:cNvCxnSpPr/>
          <p:nvPr/>
        </p:nvCxnSpPr>
        <p:spPr>
          <a:xfrm>
            <a:off x="4395180" y="3240299"/>
            <a:ext cx="1180493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88;p75"/>
          <p:cNvSpPr/>
          <p:nvPr/>
        </p:nvSpPr>
        <p:spPr>
          <a:xfrm>
            <a:off x="4381083" y="263928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1688;p75"/>
          <p:cNvSpPr/>
          <p:nvPr/>
        </p:nvSpPr>
        <p:spPr>
          <a:xfrm>
            <a:off x="7608560" y="3063798"/>
            <a:ext cx="276213" cy="280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1688;p75"/>
          <p:cNvSpPr/>
          <p:nvPr/>
        </p:nvSpPr>
        <p:spPr>
          <a:xfrm>
            <a:off x="7606879" y="3364676"/>
            <a:ext cx="276213" cy="280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oogle Shape;1688;p75"/>
          <p:cNvSpPr/>
          <p:nvPr/>
        </p:nvSpPr>
        <p:spPr>
          <a:xfrm>
            <a:off x="7317767" y="3362996"/>
            <a:ext cx="276213" cy="280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9358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77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28" name="Google Shape;1689;p75"/>
          <p:cNvSpPr/>
          <p:nvPr/>
        </p:nvSpPr>
        <p:spPr>
          <a:xfrm>
            <a:off x="7306222" y="2884392"/>
            <a:ext cx="759402" cy="765701"/>
          </a:xfrm>
          <a:prstGeom prst="cube">
            <a:avLst>
              <a:gd name="adj" fmla="val 22285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690;p75"/>
          <p:cNvSpPr txBox="1"/>
          <p:nvPr/>
        </p:nvSpPr>
        <p:spPr>
          <a:xfrm>
            <a:off x="4976779" y="1297031"/>
            <a:ext cx="116729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“微调” 到网格</a:t>
            </a:r>
          </a:p>
        </p:txBody>
      </p:sp>
      <p:sp>
        <p:nvSpPr>
          <p:cNvPr id="32" name="Google Shape;1693;p75"/>
          <p:cNvSpPr txBox="1"/>
          <p:nvPr/>
        </p:nvSpPr>
        <p:spPr>
          <a:xfrm>
            <a:off x="6244048" y="1128945"/>
            <a:ext cx="1864727" cy="91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网格区域</a:t>
            </a:r>
          </a:p>
        </p:txBody>
      </p:sp>
      <p:cxnSp>
        <p:nvCxnSpPr>
          <p:cNvPr id="33" name="Google Shape;1694;p75"/>
          <p:cNvCxnSpPr/>
          <p:nvPr/>
        </p:nvCxnSpPr>
        <p:spPr>
          <a:xfrm flipH="1">
            <a:off x="7601308" y="3063146"/>
            <a:ext cx="2399" cy="586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695;p75"/>
          <p:cNvCxnSpPr/>
          <p:nvPr/>
        </p:nvCxnSpPr>
        <p:spPr>
          <a:xfrm flipH="1">
            <a:off x="7306145" y="3351858"/>
            <a:ext cx="590246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696;p75"/>
          <p:cNvCxnSpPr/>
          <p:nvPr/>
        </p:nvCxnSpPr>
        <p:spPr>
          <a:xfrm>
            <a:off x="6309007" y="3332250"/>
            <a:ext cx="856577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697;p75"/>
          <p:cNvSpPr txBox="1"/>
          <p:nvPr/>
        </p:nvSpPr>
        <p:spPr>
          <a:xfrm>
            <a:off x="6205709" y="2166359"/>
            <a:ext cx="1720052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每个子区域</a:t>
            </a:r>
            <a:r>
              <a:rPr lang="en" altLang="zh-CN" dirty="0">
                <a:solidFill>
                  <a:prstClr val="black"/>
                </a:solidFill>
              </a:rPr>
              <a:t>Max-pool</a:t>
            </a:r>
          </a:p>
        </p:txBody>
      </p:sp>
      <p:sp>
        <p:nvSpPr>
          <p:cNvPr id="37" name="Google Shape;1698;p75"/>
          <p:cNvSpPr txBox="1"/>
          <p:nvPr/>
        </p:nvSpPr>
        <p:spPr>
          <a:xfrm>
            <a:off x="6148085" y="3563642"/>
            <a:ext cx="2999938" cy="209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这里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512 x 2 x 2;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实际上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dirty="0" err="1">
                <a:solidFill>
                  <a:prstClr val="black"/>
                </a:solidFill>
                <a:latin typeface="Calibri" panose="020F0502020204030204"/>
              </a:rPr>
              <a:t>e.g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512 x 7 x 7)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即使输入区域大小不一样，输出区域特征大小总是相同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8" name="Google Shape;1688;p75"/>
          <p:cNvSpPr/>
          <p:nvPr/>
        </p:nvSpPr>
        <p:spPr>
          <a:xfrm>
            <a:off x="4393360" y="2645052"/>
            <a:ext cx="598391" cy="587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1688;p75"/>
          <p:cNvSpPr/>
          <p:nvPr/>
        </p:nvSpPr>
        <p:spPr>
          <a:xfrm>
            <a:off x="7317767" y="3060436"/>
            <a:ext cx="276213" cy="28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1688;p75"/>
          <p:cNvSpPr/>
          <p:nvPr/>
        </p:nvSpPr>
        <p:spPr>
          <a:xfrm>
            <a:off x="5008528" y="2642141"/>
            <a:ext cx="578234" cy="587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Google Shape;1688;p75"/>
          <p:cNvSpPr/>
          <p:nvPr/>
        </p:nvSpPr>
        <p:spPr>
          <a:xfrm>
            <a:off x="5013747" y="3259766"/>
            <a:ext cx="578234" cy="901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Google Shape;1688;p75"/>
          <p:cNvSpPr/>
          <p:nvPr/>
        </p:nvSpPr>
        <p:spPr>
          <a:xfrm>
            <a:off x="4407907" y="3256133"/>
            <a:ext cx="578234" cy="901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0" name="Google Shape;1691;p75"/>
          <p:cNvCxnSpPr/>
          <p:nvPr/>
        </p:nvCxnSpPr>
        <p:spPr>
          <a:xfrm>
            <a:off x="5004621" y="2630858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692;p75"/>
          <p:cNvCxnSpPr/>
          <p:nvPr/>
        </p:nvCxnSpPr>
        <p:spPr>
          <a:xfrm>
            <a:off x="4395180" y="3240299"/>
            <a:ext cx="1180493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88;p75"/>
          <p:cNvSpPr/>
          <p:nvPr/>
        </p:nvSpPr>
        <p:spPr>
          <a:xfrm>
            <a:off x="4381083" y="263928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1688;p75"/>
          <p:cNvSpPr/>
          <p:nvPr/>
        </p:nvSpPr>
        <p:spPr>
          <a:xfrm>
            <a:off x="7608560" y="3063798"/>
            <a:ext cx="276213" cy="280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1688;p75"/>
          <p:cNvSpPr/>
          <p:nvPr/>
        </p:nvSpPr>
        <p:spPr>
          <a:xfrm>
            <a:off x="7606879" y="3364676"/>
            <a:ext cx="276213" cy="280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oogle Shape;1688;p75"/>
          <p:cNvSpPr/>
          <p:nvPr/>
        </p:nvSpPr>
        <p:spPr>
          <a:xfrm>
            <a:off x="7317767" y="3362996"/>
            <a:ext cx="276213" cy="280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366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dirty="0"/>
              <a:t>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78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Google Shape;1669;p75"/>
          <p:cNvSpPr txBox="1"/>
          <p:nvPr/>
        </p:nvSpPr>
        <p:spPr>
          <a:xfrm>
            <a:off x="0" y="5391712"/>
            <a:ext cx="1988782" cy="26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Girshick, “Fast R-CNN”, ICCV 2015.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28" name="Google Shape;1689;p75"/>
          <p:cNvSpPr/>
          <p:nvPr/>
        </p:nvSpPr>
        <p:spPr>
          <a:xfrm>
            <a:off x="7306222" y="2884392"/>
            <a:ext cx="759402" cy="765701"/>
          </a:xfrm>
          <a:prstGeom prst="cube">
            <a:avLst>
              <a:gd name="adj" fmla="val 22285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690;p75"/>
          <p:cNvSpPr txBox="1"/>
          <p:nvPr/>
        </p:nvSpPr>
        <p:spPr>
          <a:xfrm>
            <a:off x="4976779" y="1297031"/>
            <a:ext cx="116729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srgbClr val="FF0000"/>
                </a:solidFill>
              </a:rPr>
              <a:t>“微调” 到网格</a:t>
            </a:r>
          </a:p>
        </p:txBody>
      </p:sp>
      <p:sp>
        <p:nvSpPr>
          <p:cNvPr id="32" name="Google Shape;1693;p75"/>
          <p:cNvSpPr txBox="1"/>
          <p:nvPr/>
        </p:nvSpPr>
        <p:spPr>
          <a:xfrm>
            <a:off x="6244049" y="1128945"/>
            <a:ext cx="1528352" cy="91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划分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为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2x2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 网格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3" name="Google Shape;1694;p75"/>
          <p:cNvCxnSpPr/>
          <p:nvPr/>
        </p:nvCxnSpPr>
        <p:spPr>
          <a:xfrm flipH="1">
            <a:off x="7601308" y="3063146"/>
            <a:ext cx="2399" cy="586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695;p75"/>
          <p:cNvCxnSpPr/>
          <p:nvPr/>
        </p:nvCxnSpPr>
        <p:spPr>
          <a:xfrm flipH="1">
            <a:off x="7306145" y="3351858"/>
            <a:ext cx="590246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696;p75"/>
          <p:cNvCxnSpPr/>
          <p:nvPr/>
        </p:nvCxnSpPr>
        <p:spPr>
          <a:xfrm>
            <a:off x="6309007" y="3332250"/>
            <a:ext cx="856577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697;p75"/>
          <p:cNvSpPr txBox="1"/>
          <p:nvPr/>
        </p:nvSpPr>
        <p:spPr>
          <a:xfrm>
            <a:off x="6205709" y="2166359"/>
            <a:ext cx="1720052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每个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子区域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Max-pool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Google Shape;1698;p75"/>
          <p:cNvSpPr txBox="1"/>
          <p:nvPr/>
        </p:nvSpPr>
        <p:spPr>
          <a:xfrm>
            <a:off x="6065632" y="3563642"/>
            <a:ext cx="3082391" cy="209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这里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512 x 2 x 2;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实际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上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dirty="0" err="1">
                <a:solidFill>
                  <a:prstClr val="black"/>
                </a:solidFill>
                <a:latin typeface="Calibri" panose="020F0502020204030204"/>
              </a:rPr>
              <a:t>e.g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512 x 7 x 7)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即使输入区域大小不一样，输出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区域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大小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总是相同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!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1688;p75"/>
          <p:cNvSpPr/>
          <p:nvPr/>
        </p:nvSpPr>
        <p:spPr>
          <a:xfrm>
            <a:off x="4393360" y="2645052"/>
            <a:ext cx="598391" cy="5872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1688;p75"/>
          <p:cNvSpPr/>
          <p:nvPr/>
        </p:nvSpPr>
        <p:spPr>
          <a:xfrm>
            <a:off x="7317767" y="3060436"/>
            <a:ext cx="276213" cy="28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1688;p75"/>
          <p:cNvSpPr/>
          <p:nvPr/>
        </p:nvSpPr>
        <p:spPr>
          <a:xfrm>
            <a:off x="5008528" y="2642141"/>
            <a:ext cx="578234" cy="587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Google Shape;1688;p75"/>
          <p:cNvSpPr/>
          <p:nvPr/>
        </p:nvSpPr>
        <p:spPr>
          <a:xfrm>
            <a:off x="5013747" y="3259766"/>
            <a:ext cx="578234" cy="901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Google Shape;1688;p75"/>
          <p:cNvSpPr/>
          <p:nvPr/>
        </p:nvSpPr>
        <p:spPr>
          <a:xfrm>
            <a:off x="4407907" y="3256133"/>
            <a:ext cx="578234" cy="901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0" name="Google Shape;1691;p75"/>
          <p:cNvCxnSpPr/>
          <p:nvPr/>
        </p:nvCxnSpPr>
        <p:spPr>
          <a:xfrm>
            <a:off x="5004621" y="2630858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692;p75"/>
          <p:cNvCxnSpPr/>
          <p:nvPr/>
        </p:nvCxnSpPr>
        <p:spPr>
          <a:xfrm>
            <a:off x="4395180" y="3240299"/>
            <a:ext cx="1180493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688;p75"/>
          <p:cNvSpPr/>
          <p:nvPr/>
        </p:nvSpPr>
        <p:spPr>
          <a:xfrm>
            <a:off x="4381083" y="263928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1688;p75"/>
          <p:cNvSpPr/>
          <p:nvPr/>
        </p:nvSpPr>
        <p:spPr>
          <a:xfrm>
            <a:off x="7608560" y="3063798"/>
            <a:ext cx="276213" cy="280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1688;p75"/>
          <p:cNvSpPr/>
          <p:nvPr/>
        </p:nvSpPr>
        <p:spPr>
          <a:xfrm>
            <a:off x="7606879" y="3364676"/>
            <a:ext cx="276213" cy="280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oogle Shape;1688;p75"/>
          <p:cNvSpPr/>
          <p:nvPr/>
        </p:nvSpPr>
        <p:spPr>
          <a:xfrm>
            <a:off x="7317767" y="3362996"/>
            <a:ext cx="276213" cy="280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37748" y="5056538"/>
            <a:ext cx="426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问题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微调会带来轻微的失配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;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不同大小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/>
              </a:rPr>
              <a:t>子区域是奇怪的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8512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dirty="0" err="1"/>
              <a:t>RoI</a:t>
            </a:r>
            <a:r>
              <a:rPr lang="en-US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79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图像特征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769;p77"/>
          <p:cNvSpPr txBox="1"/>
          <p:nvPr/>
        </p:nvSpPr>
        <p:spPr>
          <a:xfrm>
            <a:off x="-33454" y="5398584"/>
            <a:ext cx="1614139" cy="2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He et al, “Mask R-CNN”, ICCV 2017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没有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“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微调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”!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不对齐到网格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76591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18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80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输入图像</a:t>
            </a:r>
            <a:endParaRPr lang="en-US" altLang="zh-CN" dirty="0">
              <a:solidFill>
                <a:prstClr val="black"/>
              </a:solidFill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</a:rPr>
              <a:t>图像特征</a:t>
            </a: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769;p77"/>
          <p:cNvSpPr txBox="1"/>
          <p:nvPr/>
        </p:nvSpPr>
        <p:spPr>
          <a:xfrm>
            <a:off x="-33454" y="5398584"/>
            <a:ext cx="1614139" cy="2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He et al, “Mask R-CNN”, ICCV 2017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</p:spTree>
    <p:extLst>
      <p:ext uri="{BB962C8B-B14F-4D97-AF65-F5344CB8AC3E}">
        <p14:creationId xmlns:p14="http://schemas.microsoft.com/office/powerpoint/2010/main" val="2181366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81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sp>
        <p:nvSpPr>
          <p:cNvPr id="88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输入图像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特征平面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7742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6,5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45119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83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6,5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7926" y="4868674"/>
            <a:ext cx="471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00FF00"/>
                </a:solidFill>
                <a:latin typeface="Calibri" panose="020F0502020204030204"/>
              </a:rPr>
              <a:t>6.5,5.8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   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 </a:t>
            </a:r>
          </a:p>
        </p:txBody>
      </p:sp>
    </p:spTree>
    <p:extLst>
      <p:ext uri="{BB962C8B-B14F-4D97-AF65-F5344CB8AC3E}">
        <p14:creationId xmlns:p14="http://schemas.microsoft.com/office/powerpoint/2010/main" val="22827476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srgbClr val="C00000"/>
                </a:solidFill>
                <a:latin typeface="Calibri" panose="020F0502020204030204"/>
              </a:rPr>
              <a:t>6,5</a:t>
            </a:r>
            <a:endParaRPr lang="en-US" sz="240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7926" y="4868674"/>
            <a:ext cx="471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00FF00"/>
                </a:solidFill>
                <a:latin typeface="Calibri" panose="020F0502020204030204"/>
              </a:rPr>
              <a:t>6.5,5.8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(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100" baseline="-25000" dirty="0">
                <a:solidFill>
                  <a:srgbClr val="C00000"/>
                </a:solidFill>
                <a:latin typeface="Calibri" panose="020F0502020204030204"/>
              </a:rPr>
              <a:t>6,5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2100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* </a:t>
            </a:r>
            <a:r>
              <a:rPr lang="en-US" sz="2100" b="1" dirty="0">
                <a:solidFill>
                  <a:srgbClr val="7030A0"/>
                </a:solidFill>
                <a:latin typeface="Calibri" panose="020F0502020204030204"/>
              </a:rPr>
              <a:t>0.2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   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 </a:t>
            </a:r>
          </a:p>
        </p:txBody>
      </p:sp>
      <p:cxnSp>
        <p:nvCxnSpPr>
          <p:cNvPr id="73" name="Google Shape;1805;p78"/>
          <p:cNvCxnSpPr/>
          <p:nvPr/>
        </p:nvCxnSpPr>
        <p:spPr>
          <a:xfrm>
            <a:off x="7210362" y="4133535"/>
            <a:ext cx="366100" cy="1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805;p78"/>
          <p:cNvCxnSpPr/>
          <p:nvPr/>
        </p:nvCxnSpPr>
        <p:spPr>
          <a:xfrm flipH="1" flipV="1">
            <a:off x="7184173" y="3399729"/>
            <a:ext cx="119" cy="723658"/>
          </a:xfrm>
          <a:prstGeom prst="straightConnector1">
            <a:avLst/>
          </a:prstGeom>
          <a:noFill/>
          <a:ln w="444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/>
          <p:cNvSpPr txBox="1"/>
          <p:nvPr/>
        </p:nvSpPr>
        <p:spPr>
          <a:xfrm>
            <a:off x="7182227" y="3785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>
                <a:solidFill>
                  <a:srgbClr val="ED7D31"/>
                </a:solidFill>
                <a:latin typeface="Calibri" panose="020F0502020204030204"/>
              </a:rPr>
              <a:t>0.5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35326" y="34572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>
                <a:solidFill>
                  <a:srgbClr val="7030A0"/>
                </a:solidFill>
                <a:latin typeface="Calibri" panose="020F0502020204030204"/>
              </a:rPr>
              <a:t>0.8</a:t>
            </a:r>
          </a:p>
        </p:txBody>
      </p:sp>
      <p:sp>
        <p:nvSpPr>
          <p:cNvPr id="89" name="Google Shape;1685;p75"/>
          <p:cNvSpPr/>
          <p:nvPr/>
        </p:nvSpPr>
        <p:spPr>
          <a:xfrm>
            <a:off x="1841410" y="4562243"/>
            <a:ext cx="2059732" cy="29272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Google Shape;1685;p75"/>
          <p:cNvSpPr/>
          <p:nvPr/>
        </p:nvSpPr>
        <p:spPr>
          <a:xfrm>
            <a:off x="3939323" y="4553880"/>
            <a:ext cx="2099217" cy="301744"/>
          </a:xfrm>
          <a:prstGeom prst="rect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91" name="Google Shape;1685;p75"/>
          <p:cNvSpPr/>
          <p:nvPr/>
        </p:nvSpPr>
        <p:spPr>
          <a:xfrm>
            <a:off x="1425025" y="4562243"/>
            <a:ext cx="381473" cy="29520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1032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85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srgbClr val="666666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srgbClr val="666666"/>
                </a:solidFill>
                <a:latin typeface="Calibri" panose="020F0502020204030204"/>
              </a:rPr>
              <a:t>6,5</a:t>
            </a:r>
            <a:endParaRPr lang="en-US" sz="240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srgbClr val="C00000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7926" y="4868674"/>
            <a:ext cx="4717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00FF00"/>
                </a:solidFill>
                <a:latin typeface="Calibri" panose="020F0502020204030204"/>
              </a:rPr>
              <a:t>6.5,5.8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 + (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100" baseline="-25000" dirty="0">
                <a:solidFill>
                  <a:srgbClr val="C00000"/>
                </a:solidFill>
                <a:latin typeface="Calibri" panose="020F0502020204030204"/>
              </a:rPr>
              <a:t>7,5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2100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* </a:t>
            </a:r>
            <a:r>
              <a:rPr lang="en-US" sz="2100" b="1" dirty="0">
                <a:solidFill>
                  <a:srgbClr val="7030A0"/>
                </a:solidFill>
                <a:latin typeface="Calibri" panose="020F0502020204030204"/>
              </a:rPr>
              <a:t>0.2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   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 </a:t>
            </a:r>
          </a:p>
        </p:txBody>
      </p:sp>
      <p:cxnSp>
        <p:nvCxnSpPr>
          <p:cNvPr id="73" name="Google Shape;1805;p78"/>
          <p:cNvCxnSpPr/>
          <p:nvPr/>
        </p:nvCxnSpPr>
        <p:spPr>
          <a:xfrm>
            <a:off x="7769055" y="4124783"/>
            <a:ext cx="366100" cy="1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805;p78"/>
          <p:cNvCxnSpPr/>
          <p:nvPr/>
        </p:nvCxnSpPr>
        <p:spPr>
          <a:xfrm flipH="1" flipV="1">
            <a:off x="8127952" y="3398846"/>
            <a:ext cx="119" cy="723658"/>
          </a:xfrm>
          <a:prstGeom prst="straightConnector1">
            <a:avLst/>
          </a:prstGeom>
          <a:noFill/>
          <a:ln w="444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/>
          <p:cNvSpPr txBox="1"/>
          <p:nvPr/>
        </p:nvSpPr>
        <p:spPr>
          <a:xfrm>
            <a:off x="7743411" y="406958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>
                <a:solidFill>
                  <a:srgbClr val="ED7D31"/>
                </a:solidFill>
                <a:latin typeface="Calibri" panose="020F0502020204030204"/>
              </a:rPr>
              <a:t>0.5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143213" y="340628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0.8</a:t>
            </a:r>
          </a:p>
        </p:txBody>
      </p:sp>
      <p:sp>
        <p:nvSpPr>
          <p:cNvPr id="75" name="Google Shape;1685;p75"/>
          <p:cNvSpPr/>
          <p:nvPr/>
        </p:nvSpPr>
        <p:spPr>
          <a:xfrm>
            <a:off x="1841410" y="4562243"/>
            <a:ext cx="2059732" cy="29272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Google Shape;1685;p75"/>
          <p:cNvSpPr/>
          <p:nvPr/>
        </p:nvSpPr>
        <p:spPr>
          <a:xfrm>
            <a:off x="3939323" y="4553880"/>
            <a:ext cx="2099217" cy="301744"/>
          </a:xfrm>
          <a:prstGeom prst="rect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90" name="Google Shape;1685;p75"/>
          <p:cNvSpPr/>
          <p:nvPr/>
        </p:nvSpPr>
        <p:spPr>
          <a:xfrm>
            <a:off x="1425025" y="4562243"/>
            <a:ext cx="381473" cy="29520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913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86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srgbClr val="C00000"/>
                </a:solidFill>
                <a:latin typeface="Calibri" panose="020F0502020204030204"/>
              </a:rPr>
              <a:t>6,6</a:t>
            </a:r>
            <a:endParaRPr lang="en-US" sz="240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srgbClr val="666666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srgbClr val="666666"/>
                </a:solidFill>
                <a:latin typeface="Calibri" panose="020F0502020204030204"/>
              </a:rPr>
              <a:t>6,5</a:t>
            </a:r>
            <a:endParaRPr lang="en-US" sz="240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srgbClr val="666666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srgbClr val="666666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7927" y="4868674"/>
            <a:ext cx="4727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00FF00"/>
                </a:solidFill>
                <a:latin typeface="Calibri" panose="020F0502020204030204"/>
              </a:rPr>
              <a:t>6.5,5.8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    + (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100" baseline="-25000" dirty="0">
                <a:solidFill>
                  <a:srgbClr val="C00000"/>
                </a:solidFill>
                <a:latin typeface="Calibri" panose="020F0502020204030204"/>
              </a:rPr>
              <a:t>6,6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2100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* </a:t>
            </a:r>
            <a:r>
              <a:rPr lang="en-US" sz="2100" b="1" dirty="0">
                <a:solidFill>
                  <a:srgbClr val="7030A0"/>
                </a:solidFill>
                <a:latin typeface="Calibri" panose="020F0502020204030204"/>
              </a:rPr>
              <a:t>0.8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 </a:t>
            </a:r>
          </a:p>
        </p:txBody>
      </p:sp>
      <p:cxnSp>
        <p:nvCxnSpPr>
          <p:cNvPr id="73" name="Google Shape;1805;p78"/>
          <p:cNvCxnSpPr/>
          <p:nvPr/>
        </p:nvCxnSpPr>
        <p:spPr>
          <a:xfrm>
            <a:off x="7207731" y="4083234"/>
            <a:ext cx="366100" cy="1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805;p78"/>
          <p:cNvCxnSpPr/>
          <p:nvPr/>
        </p:nvCxnSpPr>
        <p:spPr>
          <a:xfrm flipV="1">
            <a:off x="7180837" y="4052075"/>
            <a:ext cx="3337" cy="126911"/>
          </a:xfrm>
          <a:prstGeom prst="straightConnector1">
            <a:avLst/>
          </a:prstGeom>
          <a:noFill/>
          <a:ln w="444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/>
          <p:cNvSpPr txBox="1"/>
          <p:nvPr/>
        </p:nvSpPr>
        <p:spPr>
          <a:xfrm>
            <a:off x="7176057" y="374209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21408" y="38579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>
                <a:solidFill>
                  <a:srgbClr val="7030A0"/>
                </a:solidFill>
                <a:latin typeface="Calibri" panose="020F0502020204030204"/>
              </a:rPr>
              <a:t>0.2</a:t>
            </a:r>
            <a:endParaRPr lang="en-US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89" name="Google Shape;1685;p75"/>
          <p:cNvSpPr/>
          <p:nvPr/>
        </p:nvSpPr>
        <p:spPr>
          <a:xfrm>
            <a:off x="1841410" y="4562243"/>
            <a:ext cx="2059732" cy="29272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Google Shape;1685;p75"/>
          <p:cNvSpPr/>
          <p:nvPr/>
        </p:nvSpPr>
        <p:spPr>
          <a:xfrm>
            <a:off x="3939323" y="4553880"/>
            <a:ext cx="2099217" cy="301744"/>
          </a:xfrm>
          <a:prstGeom prst="rect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91" name="Google Shape;1685;p75"/>
          <p:cNvSpPr/>
          <p:nvPr/>
        </p:nvSpPr>
        <p:spPr>
          <a:xfrm>
            <a:off x="1425025" y="4562243"/>
            <a:ext cx="381473" cy="29520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22631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87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点</a:t>
            </a: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en" altLang="zh-CN" dirty="0">
                <a:solidFill>
                  <a:prstClr val="black"/>
                </a:solidFill>
              </a:rPr>
              <a:t>x, y)</a:t>
            </a:r>
            <a:r>
              <a:rPr lang="zh-CN" altLang="en-US" dirty="0">
                <a:solidFill>
                  <a:prstClr val="black"/>
                </a:solidFill>
              </a:rPr>
              <a:t>的特征 </a:t>
            </a:r>
            <a:r>
              <a:rPr lang="en" altLang="zh-CN" dirty="0" err="1">
                <a:solidFill>
                  <a:prstClr val="black"/>
                </a:solidFill>
              </a:rPr>
              <a:t>f</a:t>
            </a:r>
            <a:r>
              <a:rPr lang="en" altLang="zh-CN" baseline="-25000" dirty="0" err="1">
                <a:solidFill>
                  <a:prstClr val="black"/>
                </a:solidFill>
              </a:rPr>
              <a:t>xy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是邻域网格点的线性组合</a:t>
            </a: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srgbClr val="C00000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srgbClr val="666666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srgbClr val="666666"/>
                </a:solidFill>
                <a:latin typeface="Calibri" panose="020F0502020204030204"/>
              </a:rPr>
              <a:t>6,5</a:t>
            </a:r>
            <a:endParaRPr lang="en-US" sz="240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srgbClr val="666666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srgbClr val="666666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7926" y="4868674"/>
            <a:ext cx="47323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b="1" dirty="0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00FF00"/>
                </a:solidFill>
                <a:latin typeface="Calibri" panose="020F0502020204030204"/>
              </a:rPr>
              <a:t>6.5,5.8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7,5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0.2)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    + (f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6,6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0.5 * 0.8) + (</a:t>
            </a:r>
            <a:r>
              <a:rPr lang="en-US" sz="2100" b="1" dirty="0">
                <a:solidFill>
                  <a:srgbClr val="C00000"/>
                </a:solidFill>
                <a:latin typeface="Calibri" panose="020F0502020204030204"/>
              </a:rPr>
              <a:t>f</a:t>
            </a:r>
            <a:r>
              <a:rPr lang="en-US" sz="2100" b="1" baseline="-25000" dirty="0">
                <a:solidFill>
                  <a:srgbClr val="C00000"/>
                </a:solidFill>
                <a:latin typeface="Calibri" panose="020F0502020204030204"/>
              </a:rPr>
              <a:t>7,6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* </a:t>
            </a:r>
            <a:r>
              <a:rPr lang="en-US" sz="2100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* </a:t>
            </a:r>
            <a:r>
              <a:rPr lang="en-US" sz="2100" b="1" dirty="0">
                <a:solidFill>
                  <a:srgbClr val="7030A0"/>
                </a:solidFill>
                <a:latin typeface="Calibri" panose="020F0502020204030204"/>
              </a:rPr>
              <a:t>0.8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)  </a:t>
            </a:r>
          </a:p>
        </p:txBody>
      </p:sp>
      <p:cxnSp>
        <p:nvCxnSpPr>
          <p:cNvPr id="73" name="Google Shape;1805;p78"/>
          <p:cNvCxnSpPr/>
          <p:nvPr/>
        </p:nvCxnSpPr>
        <p:spPr>
          <a:xfrm>
            <a:off x="7689714" y="4341096"/>
            <a:ext cx="366100" cy="1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805;p78"/>
          <p:cNvCxnSpPr/>
          <p:nvPr/>
        </p:nvCxnSpPr>
        <p:spPr>
          <a:xfrm flipV="1">
            <a:off x="7683954" y="4220249"/>
            <a:ext cx="3337" cy="126911"/>
          </a:xfrm>
          <a:prstGeom prst="straightConnector1">
            <a:avLst/>
          </a:prstGeom>
          <a:noFill/>
          <a:ln w="44450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/>
          <p:cNvSpPr txBox="1"/>
          <p:nvPr/>
        </p:nvSpPr>
        <p:spPr>
          <a:xfrm>
            <a:off x="7662082" y="435196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 dirty="0">
                <a:solidFill>
                  <a:srgbClr val="ED7D31"/>
                </a:solidFill>
                <a:latin typeface="Calibri" panose="020F0502020204030204"/>
              </a:rPr>
              <a:t>0.5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249332" y="41431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b="1">
                <a:solidFill>
                  <a:srgbClr val="7030A0"/>
                </a:solidFill>
                <a:latin typeface="Calibri" panose="020F0502020204030204"/>
              </a:rPr>
              <a:t>0.2</a:t>
            </a:r>
            <a:endParaRPr lang="en-US" b="1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75" name="Google Shape;1685;p75"/>
          <p:cNvSpPr/>
          <p:nvPr/>
        </p:nvSpPr>
        <p:spPr>
          <a:xfrm>
            <a:off x="1841410" y="4562243"/>
            <a:ext cx="2059732" cy="29272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Google Shape;1685;p75"/>
          <p:cNvSpPr/>
          <p:nvPr/>
        </p:nvSpPr>
        <p:spPr>
          <a:xfrm>
            <a:off x="3939323" y="4553880"/>
            <a:ext cx="2099217" cy="301744"/>
          </a:xfrm>
          <a:prstGeom prst="rect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90" name="Google Shape;1685;p75"/>
          <p:cNvSpPr/>
          <p:nvPr/>
        </p:nvSpPr>
        <p:spPr>
          <a:xfrm>
            <a:off x="1425025" y="4562243"/>
            <a:ext cx="381473" cy="29520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3982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88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4" y="1734231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在每个子区域使用双线性插值得到等间隔采样特征点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Google Shape;1874;p79"/>
          <p:cNvSpPr/>
          <p:nvPr/>
        </p:nvSpPr>
        <p:spPr>
          <a:xfrm>
            <a:off x="6714100" y="2812875"/>
            <a:ext cx="1923099" cy="1923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1875;p79"/>
          <p:cNvCxnSpPr/>
          <p:nvPr/>
        </p:nvCxnSpPr>
        <p:spPr>
          <a:xfrm>
            <a:off x="6714100" y="3774425"/>
            <a:ext cx="1923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1876;p79"/>
          <p:cNvCxnSpPr/>
          <p:nvPr/>
        </p:nvCxnSpPr>
        <p:spPr>
          <a:xfrm rot="10800000">
            <a:off x="7675649" y="2812875"/>
            <a:ext cx="0" cy="1923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877;p79"/>
          <p:cNvSpPr/>
          <p:nvPr/>
        </p:nvSpPr>
        <p:spPr>
          <a:xfrm>
            <a:off x="7576525" y="4032847"/>
            <a:ext cx="198248" cy="19824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1878;p79"/>
          <p:cNvSpPr/>
          <p:nvPr/>
        </p:nvSpPr>
        <p:spPr>
          <a:xfrm>
            <a:off x="708310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1879;p79"/>
          <p:cNvSpPr/>
          <p:nvPr/>
        </p:nvSpPr>
        <p:spPr>
          <a:xfrm>
            <a:off x="708310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880;p79"/>
          <p:cNvSpPr/>
          <p:nvPr/>
        </p:nvSpPr>
        <p:spPr>
          <a:xfrm>
            <a:off x="8026834" y="4179778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881;p79"/>
          <p:cNvSpPr/>
          <p:nvPr/>
        </p:nvSpPr>
        <p:spPr>
          <a:xfrm>
            <a:off x="8026834" y="3198834"/>
            <a:ext cx="198248" cy="198248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6" name="Google Shape;1882;p79"/>
          <p:cNvCxnSpPr/>
          <p:nvPr/>
        </p:nvCxnSpPr>
        <p:spPr>
          <a:xfrm>
            <a:off x="5017319" y="3531293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1883;p79"/>
          <p:cNvCxnSpPr/>
          <p:nvPr/>
        </p:nvCxnSpPr>
        <p:spPr>
          <a:xfrm>
            <a:off x="5017919" y="4143134"/>
            <a:ext cx="608242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1884;p79"/>
          <p:cNvCxnSpPr/>
          <p:nvPr/>
        </p:nvCxnSpPr>
        <p:spPr>
          <a:xfrm flipV="1">
            <a:off x="5620187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885;p79"/>
          <p:cNvCxnSpPr/>
          <p:nvPr/>
        </p:nvCxnSpPr>
        <p:spPr>
          <a:xfrm flipV="1">
            <a:off x="5010745" y="3529898"/>
            <a:ext cx="0" cy="60434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886;p79"/>
          <p:cNvCxnSpPr/>
          <p:nvPr/>
        </p:nvCxnSpPr>
        <p:spPr>
          <a:xfrm flipV="1">
            <a:off x="5664713" y="2825103"/>
            <a:ext cx="1014475" cy="673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1" name="Google Shape;1887;p79"/>
          <p:cNvCxnSpPr/>
          <p:nvPr/>
        </p:nvCxnSpPr>
        <p:spPr>
          <a:xfrm>
            <a:off x="5680327" y="4167728"/>
            <a:ext cx="1019114" cy="5669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2" name="Google Shape;1958;p80"/>
          <p:cNvSpPr txBox="1"/>
          <p:nvPr/>
        </p:nvSpPr>
        <p:spPr>
          <a:xfrm>
            <a:off x="5982450" y="4722288"/>
            <a:ext cx="3188149" cy="91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点</a:t>
            </a:r>
            <a:r>
              <a:rPr lang="en" altLang="zh-CN" dirty="0">
                <a:solidFill>
                  <a:prstClr val="black"/>
                </a:solidFill>
              </a:rPr>
              <a:t>(x, y)</a:t>
            </a:r>
            <a:r>
              <a:rPr lang="zh-CN" altLang="en" dirty="0">
                <a:solidFill>
                  <a:prstClr val="black"/>
                </a:solidFill>
              </a:rPr>
              <a:t>的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" dirty="0" err="1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" baseline="-25000" dirty="0" err="1">
                <a:solidFill>
                  <a:prstClr val="black"/>
                </a:solidFill>
                <a:latin typeface="Calibri" panose="020F0502020204030204"/>
              </a:rPr>
              <a:t>xy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" dirty="0">
                <a:solidFill>
                  <a:prstClr val="black"/>
                </a:solidFill>
                <a:latin typeface="Calibri" panose="020F0502020204030204"/>
              </a:rPr>
              <a:t>是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邻域网格点的线性组合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3" name="Google Shape;1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2" y="4537727"/>
            <a:ext cx="5877679" cy="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6717197" y="427209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6,6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084793" y="4278902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7,6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17197" y="2796993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6,5</a:t>
            </a: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84793" y="2793481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f</a:t>
            </a:r>
            <a:r>
              <a:rPr lang="en-US" sz="2400" baseline="-25000" dirty="0">
                <a:solidFill>
                  <a:prstClr val="black"/>
                </a:solidFill>
                <a:latin typeface="Calibri" panose="020F0502020204030204"/>
              </a:rPr>
              <a:t>7,5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76524" y="357146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b="1">
                <a:solidFill>
                  <a:srgbClr val="00FF00"/>
                </a:solidFill>
                <a:latin typeface="Calibri" panose="020F0502020204030204"/>
              </a:rPr>
              <a:t>f</a:t>
            </a:r>
            <a:r>
              <a:rPr lang="en-US" sz="2400" b="1" baseline="-25000">
                <a:solidFill>
                  <a:srgbClr val="00FF00"/>
                </a:solidFill>
                <a:latin typeface="Calibri" panose="020F0502020204030204"/>
              </a:rPr>
              <a:t>6.5,5.8</a:t>
            </a:r>
            <a:endParaRPr lang="en-US" sz="2400" b="1" dirty="0">
              <a:solidFill>
                <a:srgbClr val="00FF00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046" y="4978342"/>
            <a:ext cx="57539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50" dirty="0">
                <a:solidFill>
                  <a:prstClr val="black"/>
                </a:solidFill>
                <a:latin typeface="Calibri" panose="020F0502020204030204"/>
              </a:rPr>
              <a:t>这个计算是可微分的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! </a:t>
            </a:r>
            <a:r>
              <a:rPr lang="zh-CN" altLang="en-US" sz="1650" dirty="0">
                <a:solidFill>
                  <a:prstClr val="black"/>
                </a:solidFill>
                <a:latin typeface="Calibri" panose="020F0502020204030204"/>
              </a:rPr>
              <a:t>采样特征的上游梯度将反向流动到</a:t>
            </a:r>
            <a:r>
              <a:rPr lang="en-US" altLang="zh-CN" sz="165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zh-CN" altLang="en-US" sz="1650" dirty="0">
                <a:solidFill>
                  <a:prstClr val="black"/>
                </a:solidFill>
                <a:latin typeface="Calibri" panose="020F0502020204030204"/>
              </a:rPr>
              <a:t>个最近邻的网格点之上</a:t>
            </a:r>
            <a:endParaRPr lang="en-US" sz="16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435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特征裁剪</a:t>
            </a:r>
            <a:r>
              <a:rPr lang="en-US" altLang="zh-CN" dirty="0"/>
              <a:t>: </a:t>
            </a:r>
            <a:r>
              <a:rPr lang="en-US" altLang="zh-CN" dirty="0" err="1"/>
              <a:t>RoI</a:t>
            </a:r>
            <a:r>
              <a:rPr lang="en-US" altLang="zh-CN" dirty="0"/>
              <a:t> </a:t>
            </a:r>
            <a:r>
              <a:rPr lang="zh-CN" altLang="en-US" u="sng" dirty="0"/>
              <a:t>对齐</a:t>
            </a:r>
            <a:endParaRPr lang="en-US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89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664;p75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66;p75"/>
          <p:cNvSpPr txBox="1"/>
          <p:nvPr/>
        </p:nvSpPr>
        <p:spPr>
          <a:xfrm>
            <a:off x="343356" y="4493698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输入图像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667;p75"/>
          <p:cNvSpPr/>
          <p:nvPr/>
        </p:nvSpPr>
        <p:spPr>
          <a:xfrm rot="5400000">
            <a:off x="2369158" y="3089125"/>
            <a:ext cx="1350848" cy="619442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1668;p75"/>
          <p:cNvSpPr txBox="1"/>
          <p:nvPr/>
        </p:nvSpPr>
        <p:spPr>
          <a:xfrm>
            <a:off x="2721473" y="3320853"/>
            <a:ext cx="646217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1670;p75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1671;p75"/>
          <p:cNvSpPr txBox="1"/>
          <p:nvPr/>
        </p:nvSpPr>
        <p:spPr>
          <a:xfrm>
            <a:off x="3756553" y="4430013"/>
            <a:ext cx="2104514" cy="74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特征平面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Google Shape;1672;p75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673;p75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674;p75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675;p75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676;p75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77;p75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678;p75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679;p75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680;p75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681;p75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682;p75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683;p75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684;p75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685;p75"/>
          <p:cNvSpPr/>
          <p:nvPr/>
        </p:nvSpPr>
        <p:spPr>
          <a:xfrm>
            <a:off x="1029156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5" name="Google Shape;1686;p75"/>
          <p:cNvCxnSpPr/>
          <p:nvPr/>
        </p:nvCxnSpPr>
        <p:spPr>
          <a:xfrm rot="-5400000">
            <a:off x="3049143" y="471071"/>
            <a:ext cx="179654" cy="3524082"/>
          </a:xfrm>
          <a:prstGeom prst="curvedConnector3">
            <a:avLst>
              <a:gd name="adj1" fmla="val 369880"/>
            </a:avLst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687;p75"/>
          <p:cNvSpPr txBox="1"/>
          <p:nvPr/>
        </p:nvSpPr>
        <p:spPr>
          <a:xfrm>
            <a:off x="2168860" y="1714097"/>
            <a:ext cx="1756343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600" dirty="0">
                <a:solidFill>
                  <a:prstClr val="black"/>
                </a:solidFill>
              </a:rPr>
              <a:t>投影区域至特征平面</a:t>
            </a:r>
          </a:p>
        </p:txBody>
      </p:sp>
      <p:sp>
        <p:nvSpPr>
          <p:cNvPr id="38" name="Google Shape;1589;p72"/>
          <p:cNvSpPr/>
          <p:nvPr/>
        </p:nvSpPr>
        <p:spPr>
          <a:xfrm>
            <a:off x="4304904" y="2715461"/>
            <a:ext cx="1207786" cy="152030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1769;p77"/>
          <p:cNvSpPr txBox="1"/>
          <p:nvPr/>
        </p:nvSpPr>
        <p:spPr>
          <a:xfrm>
            <a:off x="-33454" y="5398584"/>
            <a:ext cx="1614139" cy="2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He et al, “Mask R-CNN”, ICCV 2017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1772;p77"/>
          <p:cNvSpPr txBox="1"/>
          <p:nvPr/>
        </p:nvSpPr>
        <p:spPr>
          <a:xfrm>
            <a:off x="4748900" y="1556275"/>
            <a:ext cx="1652064" cy="4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没有 “微调”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5648" y="910748"/>
            <a:ext cx="352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划分为 </a:t>
            </a:r>
            <a:r>
              <a:rPr lang="en-US" altLang="zh-CN" dirty="0">
                <a:solidFill>
                  <a:prstClr val="black"/>
                </a:solidFill>
              </a:rPr>
              <a:t>2</a:t>
            </a:r>
            <a:r>
              <a:rPr lang="en" altLang="zh-CN" dirty="0">
                <a:solidFill>
                  <a:prstClr val="black"/>
                </a:solidFill>
              </a:rPr>
              <a:t>x2 </a:t>
            </a:r>
            <a:r>
              <a:rPr lang="zh-CN" altLang="en-US" dirty="0">
                <a:solidFill>
                  <a:prstClr val="black"/>
                </a:solidFill>
              </a:rPr>
              <a:t>区域</a:t>
            </a:r>
          </a:p>
          <a:p>
            <a:pPr defTabSz="685800"/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不对齐到网格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48" name="Google Shape;1822;p78"/>
          <p:cNvSpPr txBox="1"/>
          <p:nvPr/>
        </p:nvSpPr>
        <p:spPr>
          <a:xfrm>
            <a:off x="6536853" y="1557226"/>
            <a:ext cx="2420705" cy="123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在每个子区域使用双线性插值得到等间隔采样特征点</a:t>
            </a:r>
          </a:p>
        </p:txBody>
      </p:sp>
      <p:sp>
        <p:nvSpPr>
          <p:cNvPr id="49" name="Google Shape;2008;p81"/>
          <p:cNvSpPr/>
          <p:nvPr/>
        </p:nvSpPr>
        <p:spPr>
          <a:xfrm>
            <a:off x="7306222" y="3486555"/>
            <a:ext cx="759402" cy="765701"/>
          </a:xfrm>
          <a:prstGeom prst="cube">
            <a:avLst>
              <a:gd name="adj" fmla="val 22285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2009;p81"/>
          <p:cNvCxnSpPr/>
          <p:nvPr/>
        </p:nvCxnSpPr>
        <p:spPr>
          <a:xfrm flipH="1">
            <a:off x="7601308" y="3665309"/>
            <a:ext cx="2399" cy="5869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2010;p81"/>
          <p:cNvCxnSpPr/>
          <p:nvPr/>
        </p:nvCxnSpPr>
        <p:spPr>
          <a:xfrm flipH="1">
            <a:off x="7306145" y="3954021"/>
            <a:ext cx="590246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2011;p81"/>
          <p:cNvCxnSpPr/>
          <p:nvPr/>
        </p:nvCxnSpPr>
        <p:spPr>
          <a:xfrm>
            <a:off x="6309007" y="3934413"/>
            <a:ext cx="856577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2012;p81"/>
          <p:cNvSpPr txBox="1"/>
          <p:nvPr/>
        </p:nvSpPr>
        <p:spPr>
          <a:xfrm>
            <a:off x="6581470" y="2757293"/>
            <a:ext cx="2331471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采样之后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每个子区域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max-pool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" name="Google Shape;2013;p81"/>
          <p:cNvSpPr txBox="1"/>
          <p:nvPr/>
        </p:nvSpPr>
        <p:spPr>
          <a:xfrm>
            <a:off x="6335193" y="4235765"/>
            <a:ext cx="2701460" cy="81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区域特征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这里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512 x 2 x 2;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实际上</a:t>
            </a:r>
            <a:r>
              <a:rPr lang="en" sz="1865" dirty="0" err="1">
                <a:solidFill>
                  <a:prstClr val="black"/>
                </a:solidFill>
                <a:latin typeface="Calibri" panose="020F0502020204030204"/>
              </a:rPr>
              <a:t>e.g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512 x 7 x 7)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Google Shape;1688;p75"/>
          <p:cNvSpPr/>
          <p:nvPr/>
        </p:nvSpPr>
        <p:spPr>
          <a:xfrm>
            <a:off x="4322435" y="2733605"/>
            <a:ext cx="598391" cy="7341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Google Shape;1688;p75"/>
          <p:cNvSpPr/>
          <p:nvPr/>
        </p:nvSpPr>
        <p:spPr>
          <a:xfrm>
            <a:off x="7317767" y="3662600"/>
            <a:ext cx="276213" cy="28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Google Shape;1688;p75"/>
          <p:cNvSpPr/>
          <p:nvPr/>
        </p:nvSpPr>
        <p:spPr>
          <a:xfrm>
            <a:off x="4928049" y="2738533"/>
            <a:ext cx="578234" cy="7324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6" name="Google Shape;1688;p75"/>
          <p:cNvSpPr/>
          <p:nvPr/>
        </p:nvSpPr>
        <p:spPr>
          <a:xfrm>
            <a:off x="7608560" y="3665963"/>
            <a:ext cx="276213" cy="280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Google Shape;1688;p75"/>
          <p:cNvSpPr/>
          <p:nvPr/>
        </p:nvSpPr>
        <p:spPr>
          <a:xfrm>
            <a:off x="7606879" y="3966841"/>
            <a:ext cx="276213" cy="280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Google Shape;1688;p75"/>
          <p:cNvSpPr/>
          <p:nvPr/>
        </p:nvSpPr>
        <p:spPr>
          <a:xfrm>
            <a:off x="7317767" y="3965160"/>
            <a:ext cx="276213" cy="280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9" name="Google Shape;1688;p75"/>
          <p:cNvSpPr/>
          <p:nvPr/>
        </p:nvSpPr>
        <p:spPr>
          <a:xfrm>
            <a:off x="4916806" y="3488358"/>
            <a:ext cx="578234" cy="732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0" name="Google Shape;1688;p75"/>
          <p:cNvSpPr/>
          <p:nvPr/>
        </p:nvSpPr>
        <p:spPr>
          <a:xfrm>
            <a:off x="4328488" y="3493429"/>
            <a:ext cx="578234" cy="732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Google Shape;1804;p78"/>
          <p:cNvCxnSpPr/>
          <p:nvPr/>
        </p:nvCxnSpPr>
        <p:spPr>
          <a:xfrm>
            <a:off x="4908796" y="2707813"/>
            <a:ext cx="0" cy="1535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05;p78"/>
          <p:cNvCxnSpPr/>
          <p:nvPr/>
        </p:nvCxnSpPr>
        <p:spPr>
          <a:xfrm>
            <a:off x="4329198" y="3475613"/>
            <a:ext cx="1159198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806;p78"/>
          <p:cNvSpPr/>
          <p:nvPr/>
        </p:nvSpPr>
        <p:spPr>
          <a:xfrm>
            <a:off x="4446442" y="3177929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1807;p78"/>
          <p:cNvSpPr/>
          <p:nvPr/>
        </p:nvSpPr>
        <p:spPr>
          <a:xfrm>
            <a:off x="4440844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1808;p78"/>
          <p:cNvSpPr/>
          <p:nvPr/>
        </p:nvSpPr>
        <p:spPr>
          <a:xfrm>
            <a:off x="4641116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Google Shape;1809;p78"/>
          <p:cNvSpPr/>
          <p:nvPr/>
        </p:nvSpPr>
        <p:spPr>
          <a:xfrm>
            <a:off x="4641116" y="3176191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Google Shape;1810;p78"/>
          <p:cNvSpPr/>
          <p:nvPr/>
        </p:nvSpPr>
        <p:spPr>
          <a:xfrm>
            <a:off x="5055883" y="3177929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Google Shape;1811;p78"/>
          <p:cNvSpPr/>
          <p:nvPr/>
        </p:nvSpPr>
        <p:spPr>
          <a:xfrm>
            <a:off x="5050285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Google Shape;1812;p78"/>
          <p:cNvSpPr/>
          <p:nvPr/>
        </p:nvSpPr>
        <p:spPr>
          <a:xfrm>
            <a:off x="5250558" y="2876782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Google Shape;1813;p78"/>
          <p:cNvSpPr/>
          <p:nvPr/>
        </p:nvSpPr>
        <p:spPr>
          <a:xfrm>
            <a:off x="5250558" y="3176191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1814;p78"/>
          <p:cNvSpPr/>
          <p:nvPr/>
        </p:nvSpPr>
        <p:spPr>
          <a:xfrm>
            <a:off x="4446442" y="3939730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Google Shape;1815;p78"/>
          <p:cNvSpPr/>
          <p:nvPr/>
        </p:nvSpPr>
        <p:spPr>
          <a:xfrm>
            <a:off x="4440844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Google Shape;1816;p78"/>
          <p:cNvSpPr/>
          <p:nvPr/>
        </p:nvSpPr>
        <p:spPr>
          <a:xfrm>
            <a:off x="4641116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Google Shape;1817;p78"/>
          <p:cNvSpPr/>
          <p:nvPr/>
        </p:nvSpPr>
        <p:spPr>
          <a:xfrm>
            <a:off x="4641116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Google Shape;1818;p78"/>
          <p:cNvSpPr/>
          <p:nvPr/>
        </p:nvSpPr>
        <p:spPr>
          <a:xfrm>
            <a:off x="5055883" y="3939730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Google Shape;1819;p78"/>
          <p:cNvSpPr/>
          <p:nvPr/>
        </p:nvSpPr>
        <p:spPr>
          <a:xfrm>
            <a:off x="5050285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Google Shape;1820;p78"/>
          <p:cNvSpPr/>
          <p:nvPr/>
        </p:nvSpPr>
        <p:spPr>
          <a:xfrm>
            <a:off x="5250558" y="3638584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Google Shape;1821;p78"/>
          <p:cNvSpPr/>
          <p:nvPr/>
        </p:nvSpPr>
        <p:spPr>
          <a:xfrm>
            <a:off x="5250558" y="3937993"/>
            <a:ext cx="117569" cy="117569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31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检测单一目标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分值</a:t>
            </a:r>
            <a:endParaRPr kumimoji="0" lang="en-US" altLang="zh-CN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正确类别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0482" y="1159614"/>
            <a:ext cx="12531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“What”</a:t>
            </a:r>
          </a:p>
        </p:txBody>
      </p:sp>
    </p:spTree>
    <p:extLst>
      <p:ext uri="{BB962C8B-B14F-4D97-AF65-F5344CB8AC3E}">
        <p14:creationId xmlns:p14="http://schemas.microsoft.com/office/powerpoint/2010/main" val="2747748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 vs “Slow”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468" y="1864948"/>
            <a:ext cx="3345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Fast R-CNN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使用可微的裁剪处理全局图像特征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63571" y="1860673"/>
            <a:ext cx="349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“Slow” R-CNN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zh-CN" altLang="en-US" sz="1799" dirty="0">
                <a:solidFill>
                  <a:prstClr val="black"/>
                </a:solidFill>
              </a:rPr>
              <a:t>每个候选区域独立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sz="1799" dirty="0">
                <a:solidFill>
                  <a:prstClr val="black"/>
                </a:solidFill>
              </a:rPr>
              <a:t>处理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B9A1B6-B62D-7448-8AC2-F637D61F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7" y="2667000"/>
            <a:ext cx="4058765" cy="28525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D9682B-B4C9-FD4D-A2E6-E37A1906E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07004"/>
            <a:ext cx="4400327" cy="29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85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 vs “Slow”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91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8" name="Google Shape;2021;p82" title="Chart"/>
          <p:cNvPicPr preferRelativeResize="0"/>
          <p:nvPr/>
        </p:nvPicPr>
        <p:blipFill rotWithShape="1">
          <a:blip r:embed="rId3">
            <a:alphaModFix/>
          </a:blip>
          <a:srcRect r="8416"/>
          <a:stretch/>
        </p:blipFill>
        <p:spPr>
          <a:xfrm>
            <a:off x="137514" y="2139625"/>
            <a:ext cx="4029476" cy="257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22;p82" title="Chart"/>
          <p:cNvPicPr preferRelativeResize="0"/>
          <p:nvPr/>
        </p:nvPicPr>
        <p:blipFill rotWithShape="1">
          <a:blip r:embed="rId4">
            <a:alphaModFix/>
          </a:blip>
          <a:srcRect r="12656" b="9033"/>
          <a:stretch/>
        </p:blipFill>
        <p:spPr>
          <a:xfrm>
            <a:off x="4278461" y="1964794"/>
            <a:ext cx="4540892" cy="292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24;p82"/>
          <p:cNvSpPr txBox="1"/>
          <p:nvPr/>
        </p:nvSpPr>
        <p:spPr>
          <a:xfrm>
            <a:off x="1" y="5213640"/>
            <a:ext cx="4767146" cy="38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He et al, “Spatial pyramid pooling in deep convolutional networks for visual recognition”, ECCV 2014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“Fast R-CNN”, ICCV 2015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369631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R-CNN vs “Slow”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92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8" name="Google Shape;2021;p82" title="Chart"/>
          <p:cNvPicPr preferRelativeResize="0"/>
          <p:nvPr/>
        </p:nvPicPr>
        <p:blipFill rotWithShape="1">
          <a:blip r:embed="rId3">
            <a:alphaModFix/>
          </a:blip>
          <a:srcRect r="8416"/>
          <a:stretch/>
        </p:blipFill>
        <p:spPr>
          <a:xfrm>
            <a:off x="137514" y="2139625"/>
            <a:ext cx="4029476" cy="257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22;p82" title="Chart"/>
          <p:cNvPicPr preferRelativeResize="0"/>
          <p:nvPr/>
        </p:nvPicPr>
        <p:blipFill rotWithShape="1">
          <a:blip r:embed="rId4">
            <a:alphaModFix/>
          </a:blip>
          <a:srcRect r="12656" b="9033"/>
          <a:stretch/>
        </p:blipFill>
        <p:spPr>
          <a:xfrm>
            <a:off x="4278461" y="1964794"/>
            <a:ext cx="4540892" cy="2928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034;p83"/>
          <p:cNvCxnSpPr/>
          <p:nvPr/>
        </p:nvCxnSpPr>
        <p:spPr>
          <a:xfrm>
            <a:off x="5787842" y="4248862"/>
            <a:ext cx="87337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" name="Google Shape;2035;p83"/>
          <p:cNvSpPr txBox="1"/>
          <p:nvPr/>
        </p:nvSpPr>
        <p:spPr>
          <a:xfrm>
            <a:off x="6653967" y="3773335"/>
            <a:ext cx="1977078" cy="95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" sz="1799" b="1" dirty="0">
                <a:solidFill>
                  <a:srgbClr val="FF0000"/>
                </a:solidFill>
                <a:latin typeface="Calibri" panose="020F0502020204030204"/>
              </a:rPr>
              <a:t>问题</a:t>
            </a:r>
            <a:r>
              <a:rPr lang="en" sz="1799" dirty="0">
                <a:solidFill>
                  <a:srgbClr val="FF0000"/>
                </a:solidFill>
                <a:latin typeface="Calibri" panose="020F0502020204030204"/>
              </a:rPr>
              <a:t>:</a:t>
            </a:r>
            <a:r>
              <a:rPr lang="en-US" sz="1799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zh-CN" altLang="en" sz="1799" dirty="0">
                <a:solidFill>
                  <a:srgbClr val="FF0000"/>
                </a:solidFill>
                <a:latin typeface="Calibri" panose="020F0502020204030204"/>
              </a:rPr>
              <a:t>运行</a:t>
            </a:r>
            <a:r>
              <a:rPr lang="zh-CN" altLang="en-US" sz="1799" dirty="0">
                <a:solidFill>
                  <a:srgbClr val="FF0000"/>
                </a:solidFill>
                <a:latin typeface="Calibri" panose="020F0502020204030204"/>
              </a:rPr>
              <a:t>时间主要集中</a:t>
            </a:r>
            <a:r>
              <a:rPr lang="zh-CN" altLang="en" sz="1799" dirty="0">
                <a:solidFill>
                  <a:srgbClr val="FF0000"/>
                </a:solidFill>
                <a:latin typeface="Calibri" panose="020F0502020204030204"/>
              </a:rPr>
              <a:t>在</a:t>
            </a:r>
            <a:r>
              <a:rPr lang="zh-CN" altLang="en-US" sz="1799" dirty="0">
                <a:solidFill>
                  <a:srgbClr val="FF0000"/>
                </a:solidFill>
                <a:latin typeface="Calibri" panose="020F0502020204030204"/>
              </a:rPr>
              <a:t>候选区域选择</a:t>
            </a:r>
            <a:r>
              <a:rPr lang="en" sz="1799" dirty="0">
                <a:solidFill>
                  <a:srgbClr val="FF0000"/>
                </a:solidFill>
                <a:latin typeface="Calibri" panose="020F0502020204030204"/>
              </a:rPr>
              <a:t>!</a:t>
            </a:r>
            <a:endParaRPr sz="1799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3" name="Google Shape;2024;p82"/>
          <p:cNvSpPr txBox="1"/>
          <p:nvPr/>
        </p:nvSpPr>
        <p:spPr>
          <a:xfrm>
            <a:off x="1" y="5213640"/>
            <a:ext cx="4767146" cy="38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He et al, “Spatial pyramid pooling in deep convolutional networks for visual recognition”, ECCV 2014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“Fast R-CNN”, ICCV 2015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1661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Fast R-CNN vs “Slow” 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93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8" name="Google Shape;2021;p82" title="Chart"/>
          <p:cNvPicPr preferRelativeResize="0"/>
          <p:nvPr/>
        </p:nvPicPr>
        <p:blipFill rotWithShape="1">
          <a:blip r:embed="rId3">
            <a:alphaModFix/>
          </a:blip>
          <a:srcRect r="8416"/>
          <a:stretch/>
        </p:blipFill>
        <p:spPr>
          <a:xfrm>
            <a:off x="137514" y="2139625"/>
            <a:ext cx="4029476" cy="257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22;p82" title="Chart"/>
          <p:cNvPicPr preferRelativeResize="0"/>
          <p:nvPr/>
        </p:nvPicPr>
        <p:blipFill rotWithShape="1">
          <a:blip r:embed="rId4">
            <a:alphaModFix/>
          </a:blip>
          <a:srcRect r="12656" b="9033"/>
          <a:stretch/>
        </p:blipFill>
        <p:spPr>
          <a:xfrm>
            <a:off x="4278461" y="1964794"/>
            <a:ext cx="4540892" cy="2928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034;p83"/>
          <p:cNvCxnSpPr/>
          <p:nvPr/>
        </p:nvCxnSpPr>
        <p:spPr>
          <a:xfrm>
            <a:off x="5787842" y="4248862"/>
            <a:ext cx="87337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" name="Google Shape;2035;p83"/>
          <p:cNvSpPr txBox="1"/>
          <p:nvPr/>
        </p:nvSpPr>
        <p:spPr>
          <a:xfrm>
            <a:off x="6653967" y="3773335"/>
            <a:ext cx="1977078" cy="95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799" b="1" dirty="0">
                <a:solidFill>
                  <a:srgbClr val="FF0000"/>
                </a:solidFill>
              </a:rPr>
              <a:t>问题</a:t>
            </a:r>
            <a:r>
              <a:rPr lang="en-US" altLang="zh-CN" sz="1799" dirty="0">
                <a:solidFill>
                  <a:srgbClr val="FF0000"/>
                </a:solidFill>
              </a:rPr>
              <a:t>:</a:t>
            </a:r>
            <a:r>
              <a:rPr lang="zh-CN" altLang="en-US" sz="1799" dirty="0">
                <a:solidFill>
                  <a:srgbClr val="FF0000"/>
                </a:solidFill>
              </a:rPr>
              <a:t> 运行时间主要集中在候选区域选择</a:t>
            </a:r>
            <a:r>
              <a:rPr lang="en-US" altLang="zh-CN" sz="1799" dirty="0">
                <a:solidFill>
                  <a:srgbClr val="FF0000"/>
                </a:solidFill>
              </a:rPr>
              <a:t>!</a:t>
            </a:r>
            <a:endParaRPr lang="zh-CN" altLang="en-US" sz="1799" dirty="0">
              <a:solidFill>
                <a:srgbClr val="FF0000"/>
              </a:solidFill>
            </a:endParaRPr>
          </a:p>
        </p:txBody>
      </p:sp>
      <p:sp>
        <p:nvSpPr>
          <p:cNvPr id="13" name="Google Shape;2024;p82"/>
          <p:cNvSpPr txBox="1"/>
          <p:nvPr/>
        </p:nvSpPr>
        <p:spPr>
          <a:xfrm>
            <a:off x="1" y="5213640"/>
            <a:ext cx="4767146" cy="38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>
              <a:buClr>
                <a:prstClr val="black"/>
              </a:buClr>
              <a:buSzPts val="1100"/>
            </a:pP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“Rich feature hierarchies for accurate object detection and semantic segmentation”, CVPR 2014.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He et al, “Spatial pyramid pooling in deep convolutional networks for visual recognition”, ECCV 2014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Girshick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“Fast R-CNN”, ICCV 2015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2035;p83"/>
          <p:cNvSpPr txBox="1"/>
          <p:nvPr/>
        </p:nvSpPr>
        <p:spPr>
          <a:xfrm>
            <a:off x="4878618" y="4696194"/>
            <a:ext cx="4215161" cy="95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1799" b="1" dirty="0">
                <a:solidFill>
                  <a:srgbClr val="70AD47"/>
                </a:solidFill>
                <a:latin typeface="Calibri" panose="020F0502020204030204"/>
              </a:rPr>
              <a:t>回顾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: </a:t>
            </a:r>
            <a:r>
              <a:rPr lang="zh-CN" altLang="en-US" sz="1799" dirty="0">
                <a:solidFill>
                  <a:srgbClr val="70AD47"/>
                </a:solidFill>
                <a:latin typeface="Calibri" panose="020F0502020204030204"/>
              </a:rPr>
              <a:t>候选区域选择使用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”</a:t>
            </a:r>
            <a:r>
              <a:rPr lang="zh-CN" altLang="en-US" sz="1799" dirty="0">
                <a:solidFill>
                  <a:srgbClr val="70AD47"/>
                </a:solidFill>
                <a:latin typeface="Calibri" panose="020F0502020204030204"/>
              </a:rPr>
              <a:t>选择搜索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” </a:t>
            </a:r>
            <a:r>
              <a:rPr lang="zh-CN" altLang="en-US" sz="1799" dirty="0">
                <a:solidFill>
                  <a:srgbClr val="70AD47"/>
                </a:solidFill>
                <a:latin typeface="Calibri" panose="020F0502020204030204"/>
              </a:rPr>
              <a:t>算法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 – </a:t>
            </a:r>
            <a:r>
              <a:rPr lang="zh-CN" altLang="en-US" sz="1799" dirty="0">
                <a:solidFill>
                  <a:srgbClr val="70AD47"/>
                </a:solidFill>
                <a:latin typeface="Calibri" panose="020F0502020204030204"/>
              </a:rPr>
              <a:t>使用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CNN</a:t>
            </a:r>
            <a:r>
              <a:rPr lang="zh-CN" altLang="en-US" sz="1799" dirty="0">
                <a:solidFill>
                  <a:srgbClr val="70AD47"/>
                </a:solidFill>
                <a:latin typeface="Calibri" panose="020F0502020204030204"/>
              </a:rPr>
              <a:t>学习来替代</a:t>
            </a:r>
            <a:r>
              <a:rPr lang="en-US" sz="1799" dirty="0">
                <a:solidFill>
                  <a:srgbClr val="70AD47"/>
                </a:solidFill>
                <a:latin typeface="Calibri" panose="020F0502020204030204"/>
              </a:rPr>
              <a:t>!</a:t>
            </a:r>
            <a:endParaRPr sz="1799" dirty="0">
              <a:solidFill>
                <a:srgbClr val="70AD47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64834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20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13" y="1604574"/>
            <a:ext cx="5075738" cy="4008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44;p84"/>
          <p:cNvSpPr txBox="1"/>
          <p:nvPr/>
        </p:nvSpPr>
        <p:spPr>
          <a:xfrm>
            <a:off x="-28393" y="5219971"/>
            <a:ext cx="5742005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Ren et al, “Faster R-CNN: Towards Real-Time Object Detection with Region Proposal Networks”, NIPS 2015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" sz="800">
                <a:solidFill>
                  <a:prstClr val="black"/>
                </a:solidFill>
                <a:latin typeface="Calibri" panose="020F0502020204030204"/>
              </a:rPr>
              <a:t>Figure copyright 2015, Ross Girshick; reproduced with permission</a:t>
            </a:r>
            <a:endParaRPr sz="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2045;p84"/>
          <p:cNvSpPr txBox="1"/>
          <p:nvPr/>
        </p:nvSpPr>
        <p:spPr>
          <a:xfrm>
            <a:off x="485824" y="1806890"/>
            <a:ext cx="3639590" cy="325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插入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区域候选网络</a:t>
            </a:r>
            <a:r>
              <a:rPr lang="en" sz="2100" b="1" dirty="0">
                <a:solidFill>
                  <a:prstClr val="black"/>
                </a:solidFill>
                <a:latin typeface="Calibri" panose="020F0502020204030204"/>
              </a:rPr>
              <a:t>Region Proposal Network (RPN)</a:t>
            </a:r>
            <a:r>
              <a:rPr lang="en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从</a:t>
            </a:r>
            <a:endParaRPr lang="en-US" altLang="zh-CN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中预测候选区域</a:t>
            </a:r>
            <a:endParaRPr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其他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与</a:t>
            </a:r>
            <a:r>
              <a:rPr lang="en" sz="2100" dirty="0">
                <a:solidFill>
                  <a:prstClr val="black"/>
                </a:solidFill>
                <a:latin typeface="Calibri" panose="020F0502020204030204"/>
              </a:rPr>
              <a:t>Fast R-CNN</a:t>
            </a:r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一样</a:t>
            </a:r>
            <a:r>
              <a:rPr lang="en" sz="21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裁剪特征得到每个候选</a:t>
            </a:r>
            <a:r>
              <a:rPr lang="en" sz="21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逐个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分类</a:t>
            </a:r>
            <a:endParaRPr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2043;p84"/>
          <p:cNvSpPr/>
          <p:nvPr/>
        </p:nvSpPr>
        <p:spPr>
          <a:xfrm>
            <a:off x="3400473" y="1570556"/>
            <a:ext cx="2200227" cy="5677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</a:t>
            </a:r>
            <a:r>
              <a:rPr lang="en-US" b="1" u="sng" dirty="0"/>
              <a:t>er</a:t>
            </a:r>
            <a:r>
              <a:rPr lang="en-US" dirty="0"/>
              <a:t> R-CNN: </a:t>
            </a:r>
            <a:r>
              <a:rPr lang="zh-CN" altLang="en-US" dirty="0"/>
              <a:t>可学习的区域候选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输入图像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图像特征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运行骨干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网络得到与输入图像对齐的特征平面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76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5949396" y="921079"/>
            <a:ext cx="2952661" cy="99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2100" dirty="0">
                <a:solidFill>
                  <a:prstClr val="black"/>
                </a:solidFill>
                <a:latin typeface="Calibri" panose="020F0502020204030204"/>
              </a:rPr>
              <a:t>设定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一个在特征平面每个点固定大小的锚框</a:t>
            </a:r>
            <a:r>
              <a:rPr lang="en" sz="2100" b="1" dirty="0">
                <a:solidFill>
                  <a:srgbClr val="4472C4"/>
                </a:solidFill>
                <a:latin typeface="Calibri" panose="020F0502020204030204"/>
              </a:rPr>
              <a:t>anchor box</a:t>
            </a:r>
            <a:endParaRPr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2099;p86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100;p86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101;p86"/>
          <p:cNvSpPr/>
          <p:nvPr/>
        </p:nvSpPr>
        <p:spPr>
          <a:xfrm>
            <a:off x="3381146" y="2280547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102;p86"/>
          <p:cNvSpPr/>
          <p:nvPr/>
        </p:nvSpPr>
        <p:spPr>
          <a:xfrm>
            <a:off x="4098700" y="2933619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2103;p86"/>
          <p:cNvSpPr/>
          <p:nvPr/>
        </p:nvSpPr>
        <p:spPr>
          <a:xfrm>
            <a:off x="4600028" y="288998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2104;p86"/>
          <p:cNvSpPr/>
          <p:nvPr/>
        </p:nvSpPr>
        <p:spPr>
          <a:xfrm>
            <a:off x="5317583" y="3543060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Google Shape;2105;p86"/>
          <p:cNvSpPr/>
          <p:nvPr/>
        </p:nvSpPr>
        <p:spPr>
          <a:xfrm>
            <a:off x="3076425" y="3194710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Google Shape;2106;p86"/>
          <p:cNvSpPr/>
          <p:nvPr/>
        </p:nvSpPr>
        <p:spPr>
          <a:xfrm>
            <a:off x="3793980" y="3847781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运行骨干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网络得到与输入图像对齐的特征平面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6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输入图像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特征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5949396" y="921079"/>
            <a:ext cx="2952661" cy="99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2100" dirty="0">
                <a:solidFill>
                  <a:prstClr val="black"/>
                </a:solidFill>
              </a:rPr>
              <a:t>设定一个在特征平面每个点固定大小的锚框</a:t>
            </a:r>
            <a:r>
              <a:rPr lang="en" altLang="zh-CN" sz="2100" b="1" dirty="0">
                <a:solidFill>
                  <a:srgbClr val="4472C4"/>
                </a:solidFill>
              </a:rPr>
              <a:t>anchor box</a:t>
            </a:r>
            <a:endParaRPr lang="en" altLang="zh-CN" sz="2100" dirty="0">
              <a:solidFill>
                <a:prstClr val="black"/>
              </a:solidFill>
            </a:endParaRPr>
          </a:p>
        </p:txBody>
      </p:sp>
      <p:sp>
        <p:nvSpPr>
          <p:cNvPr id="26" name="Google Shape;2099;p86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100;p86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00FF00">
              <a:alpha val="5200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101;p86"/>
          <p:cNvSpPr/>
          <p:nvPr/>
        </p:nvSpPr>
        <p:spPr>
          <a:xfrm>
            <a:off x="3381146" y="2280547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102;p86"/>
          <p:cNvSpPr/>
          <p:nvPr/>
        </p:nvSpPr>
        <p:spPr>
          <a:xfrm>
            <a:off x="4098700" y="2933619"/>
            <a:ext cx="309520" cy="30952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2103;p86"/>
          <p:cNvSpPr/>
          <p:nvPr/>
        </p:nvSpPr>
        <p:spPr>
          <a:xfrm>
            <a:off x="4600028" y="288998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2104;p86"/>
          <p:cNvSpPr/>
          <p:nvPr/>
        </p:nvSpPr>
        <p:spPr>
          <a:xfrm>
            <a:off x="5317583" y="3543060"/>
            <a:ext cx="309520" cy="30952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Google Shape;2105;p86"/>
          <p:cNvSpPr/>
          <p:nvPr/>
        </p:nvSpPr>
        <p:spPr>
          <a:xfrm>
            <a:off x="3076425" y="3194710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Google Shape;2106;p86"/>
          <p:cNvSpPr/>
          <p:nvPr/>
        </p:nvSpPr>
        <p:spPr>
          <a:xfrm>
            <a:off x="3793980" y="3847781"/>
            <a:ext cx="309520" cy="309520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运行骨干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网络得到与输入图像对齐的特征平面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51" name="Google Shape;2146;p87"/>
          <p:cNvSpPr txBox="1"/>
          <p:nvPr/>
        </p:nvSpPr>
        <p:spPr>
          <a:xfrm>
            <a:off x="6366568" y="4249495"/>
            <a:ext cx="2777432" cy="1350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600" dirty="0">
                <a:solidFill>
                  <a:prstClr val="black"/>
                </a:solidFill>
                <a:latin typeface="Calibri" panose="020F0502020204030204"/>
              </a:rPr>
              <a:t>在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每点</a:t>
            </a:r>
            <a:r>
              <a:rPr lang="en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" sz="1600" dirty="0">
                <a:solidFill>
                  <a:prstClr val="black"/>
                </a:solidFill>
                <a:latin typeface="Calibri" panose="020F0502020204030204"/>
              </a:rPr>
              <a:t>预测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对应的锚框是否包含一个目标</a:t>
            </a:r>
            <a:r>
              <a:rPr lang="en" sz="16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zh-CN" altLang="en" sz="1600" dirty="0">
                <a:solidFill>
                  <a:prstClr val="black"/>
                </a:solidFill>
                <a:latin typeface="Calibri" panose="020F0502020204030204"/>
              </a:rPr>
              <a:t>每个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单元的逻辑回归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使用</a:t>
            </a:r>
            <a:r>
              <a:rPr lang="en-US" altLang="zh-CN" sz="1600" dirty="0">
                <a:solidFill>
                  <a:prstClr val="black"/>
                </a:solidFill>
              </a:rPr>
              <a:t>conv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层预测分值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2142;p87"/>
          <p:cNvSpPr/>
          <p:nvPr/>
        </p:nvSpPr>
        <p:spPr>
          <a:xfrm rot="5400000">
            <a:off x="6045912" y="3117282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2143;p87"/>
          <p:cNvSpPr txBox="1"/>
          <p:nvPr/>
        </p:nvSpPr>
        <p:spPr>
          <a:xfrm>
            <a:off x="6382775" y="3222334"/>
            <a:ext cx="69309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>
                <a:solidFill>
                  <a:prstClr val="black"/>
                </a:solidFill>
                <a:latin typeface="Calibri" panose="020F0502020204030204"/>
              </a:rPr>
              <a:t>Conv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2144;p87"/>
          <p:cNvSpPr txBox="1"/>
          <p:nvPr/>
        </p:nvSpPr>
        <p:spPr>
          <a:xfrm>
            <a:off x="7447500" y="2415241"/>
            <a:ext cx="1547605" cy="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  <a:latin typeface="Calibri" panose="020F0502020204030204"/>
              </a:rPr>
              <a:t>锚框是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一个目标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1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Google Shape;2145;p87"/>
          <p:cNvCxnSpPr/>
          <p:nvPr/>
        </p:nvCxnSpPr>
        <p:spPr>
          <a:xfrm>
            <a:off x="7020175" y="3000905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92021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2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输入图像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图像特征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5949396" y="921079"/>
            <a:ext cx="2952661" cy="99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2100" dirty="0">
                <a:solidFill>
                  <a:prstClr val="black"/>
                </a:solidFill>
              </a:rPr>
              <a:t>设定一个在特征平面每个点固定大小的锚框</a:t>
            </a:r>
            <a:r>
              <a:rPr lang="en" altLang="zh-CN" sz="2100" b="1" dirty="0">
                <a:solidFill>
                  <a:srgbClr val="4472C4"/>
                </a:solidFill>
              </a:rPr>
              <a:t>anchor box</a:t>
            </a:r>
            <a:endParaRPr lang="en" altLang="zh-CN" sz="2100" dirty="0">
              <a:solidFill>
                <a:prstClr val="black"/>
              </a:solidFill>
            </a:endParaRPr>
          </a:p>
        </p:txBody>
      </p:sp>
      <p:sp>
        <p:nvSpPr>
          <p:cNvPr id="26" name="Google Shape;2099;p86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100;p86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00FF00">
              <a:alpha val="5200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运行骨干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网络得到与输入图像对齐的特征平面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9" name="Google Shape;2144;p87"/>
          <p:cNvSpPr txBox="1"/>
          <p:nvPr/>
        </p:nvSpPr>
        <p:spPr>
          <a:xfrm>
            <a:off x="7447500" y="2415241"/>
            <a:ext cx="1547605" cy="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</a:rPr>
              <a:t>锚框是</a:t>
            </a:r>
            <a:r>
              <a:rPr lang="zh-CN" altLang="en-US" sz="1865" dirty="0">
                <a:solidFill>
                  <a:prstClr val="black"/>
                </a:solidFill>
              </a:rPr>
              <a:t>一个目标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1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2145;p87"/>
          <p:cNvCxnSpPr/>
          <p:nvPr/>
        </p:nvCxnSpPr>
        <p:spPr>
          <a:xfrm>
            <a:off x="7020175" y="3000905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146;p87"/>
          <p:cNvSpPr txBox="1"/>
          <p:nvPr/>
        </p:nvSpPr>
        <p:spPr>
          <a:xfrm>
            <a:off x="6366568" y="4443086"/>
            <a:ext cx="2777432" cy="90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对于预测为正向的边框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同样预测一个从</a:t>
            </a:r>
            <a:r>
              <a:rPr lang="zh-CN" altLang="en-US" sz="1600" dirty="0">
                <a:solidFill>
                  <a:srgbClr val="FF0000"/>
                </a:solidFill>
                <a:latin typeface="Calibri" panose="020F0502020204030204"/>
              </a:rPr>
              <a:t>锚框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到</a:t>
            </a:r>
            <a:r>
              <a:rPr lang="zh-CN" altLang="en-US" sz="1600" dirty="0">
                <a:solidFill>
                  <a:srgbClr val="FF0000"/>
                </a:solidFill>
                <a:latin typeface="Calibri" panose="020F0502020204030204"/>
              </a:rPr>
              <a:t>目标框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的边框的回归变换</a:t>
            </a:r>
            <a:endParaRPr sz="1600" b="1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52" name="Google Shape;2142;p87"/>
          <p:cNvSpPr/>
          <p:nvPr/>
        </p:nvSpPr>
        <p:spPr>
          <a:xfrm rot="5400000">
            <a:off x="6045912" y="3117282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2143;p87"/>
          <p:cNvSpPr txBox="1"/>
          <p:nvPr/>
        </p:nvSpPr>
        <p:spPr>
          <a:xfrm>
            <a:off x="6382775" y="3222334"/>
            <a:ext cx="69309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>
                <a:solidFill>
                  <a:prstClr val="black"/>
                </a:solidFill>
                <a:latin typeface="Calibri" panose="020F0502020204030204"/>
              </a:rPr>
              <a:t>Conv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2144;p87"/>
          <p:cNvSpPr txBox="1"/>
          <p:nvPr/>
        </p:nvSpPr>
        <p:spPr>
          <a:xfrm>
            <a:off x="7374222" y="3581972"/>
            <a:ext cx="1694160" cy="53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框变换</a:t>
            </a:r>
            <a:endParaRPr lang="en-US" altLang="zh-CN"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Google Shape;2145;p87"/>
          <p:cNvCxnSpPr/>
          <p:nvPr/>
        </p:nvCxnSpPr>
        <p:spPr>
          <a:xfrm>
            <a:off x="7000736" y="3743321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2180;p88"/>
          <p:cNvSpPr/>
          <p:nvPr/>
        </p:nvSpPr>
        <p:spPr>
          <a:xfrm>
            <a:off x="3605810" y="2736981"/>
            <a:ext cx="1929998" cy="1372142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srgbClr val="FFC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24364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Region Proposal Network (RPN)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99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4" name="Google Shape;2076;p86"/>
          <p:cNvSpPr/>
          <p:nvPr/>
        </p:nvSpPr>
        <p:spPr>
          <a:xfrm>
            <a:off x="3473558" y="2143410"/>
            <a:ext cx="2670505" cy="2315697"/>
          </a:xfrm>
          <a:prstGeom prst="cube">
            <a:avLst>
              <a:gd name="adj" fmla="val 7976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oogle Shape;2077;p86"/>
          <p:cNvPicPr preferRelativeResize="0"/>
          <p:nvPr/>
        </p:nvPicPr>
        <p:blipFill rotWithShape="1">
          <a:blip r:embed="rId3">
            <a:alphaModFix amt="50000"/>
          </a:blip>
          <a:srcRect l="9279" r="25734"/>
          <a:stretch/>
        </p:blipFill>
        <p:spPr>
          <a:xfrm>
            <a:off x="3486192" y="2316940"/>
            <a:ext cx="2463204" cy="213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80;p8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3966" y="2322938"/>
            <a:ext cx="2485928" cy="21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1;p86"/>
          <p:cNvSpPr/>
          <p:nvPr/>
        </p:nvSpPr>
        <p:spPr>
          <a:xfrm rot="5400000">
            <a:off x="2371307" y="3133119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2082;p86"/>
          <p:cNvSpPr txBox="1"/>
          <p:nvPr/>
        </p:nvSpPr>
        <p:spPr>
          <a:xfrm>
            <a:off x="2752807" y="3244086"/>
            <a:ext cx="63234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Google Shape;2083;p86"/>
          <p:cNvCxnSpPr/>
          <p:nvPr/>
        </p:nvCxnSpPr>
        <p:spPr>
          <a:xfrm>
            <a:off x="3778916" y="2322938"/>
            <a:ext cx="0" cy="21201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4;p86"/>
          <p:cNvCxnSpPr/>
          <p:nvPr/>
        </p:nvCxnSpPr>
        <p:spPr>
          <a:xfrm>
            <a:off x="3473570" y="415445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085;p86"/>
          <p:cNvCxnSpPr/>
          <p:nvPr/>
        </p:nvCxnSpPr>
        <p:spPr>
          <a:xfrm>
            <a:off x="4090459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086;p86"/>
          <p:cNvCxnSpPr/>
          <p:nvPr/>
        </p:nvCxnSpPr>
        <p:spPr>
          <a:xfrm>
            <a:off x="4395180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087;p86"/>
          <p:cNvCxnSpPr/>
          <p:nvPr/>
        </p:nvCxnSpPr>
        <p:spPr>
          <a:xfrm>
            <a:off x="469990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88;p86"/>
          <p:cNvCxnSpPr/>
          <p:nvPr/>
        </p:nvCxnSpPr>
        <p:spPr>
          <a:xfrm>
            <a:off x="5004621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089;p86"/>
          <p:cNvCxnSpPr/>
          <p:nvPr/>
        </p:nvCxnSpPr>
        <p:spPr>
          <a:xfrm>
            <a:off x="530934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090;p86"/>
          <p:cNvCxnSpPr/>
          <p:nvPr/>
        </p:nvCxnSpPr>
        <p:spPr>
          <a:xfrm>
            <a:off x="5614062" y="2327038"/>
            <a:ext cx="0" cy="21321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091;p86"/>
          <p:cNvCxnSpPr/>
          <p:nvPr/>
        </p:nvCxnSpPr>
        <p:spPr>
          <a:xfrm>
            <a:off x="3473570" y="3849737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92;p86"/>
          <p:cNvCxnSpPr/>
          <p:nvPr/>
        </p:nvCxnSpPr>
        <p:spPr>
          <a:xfrm>
            <a:off x="3473570" y="354501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93;p86"/>
          <p:cNvCxnSpPr/>
          <p:nvPr/>
        </p:nvCxnSpPr>
        <p:spPr>
          <a:xfrm>
            <a:off x="3473570" y="3240296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094;p86"/>
          <p:cNvCxnSpPr/>
          <p:nvPr/>
        </p:nvCxnSpPr>
        <p:spPr>
          <a:xfrm>
            <a:off x="3473570" y="293557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095;p86"/>
          <p:cNvCxnSpPr/>
          <p:nvPr/>
        </p:nvCxnSpPr>
        <p:spPr>
          <a:xfrm>
            <a:off x="3473570" y="2630854"/>
            <a:ext cx="24884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096;p86"/>
          <p:cNvSpPr txBox="1"/>
          <p:nvPr/>
        </p:nvSpPr>
        <p:spPr>
          <a:xfrm>
            <a:off x="209086" y="4462357"/>
            <a:ext cx="2067146" cy="61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输入图像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3 x 640 x 480)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097;p86"/>
          <p:cNvSpPr txBox="1"/>
          <p:nvPr/>
        </p:nvSpPr>
        <p:spPr>
          <a:xfrm>
            <a:off x="3821729" y="4681499"/>
            <a:ext cx="2127667" cy="55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图像特征</a:t>
            </a: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(e.g. 512 x 20 x 15)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098;p86"/>
          <p:cNvSpPr txBox="1"/>
          <p:nvPr/>
        </p:nvSpPr>
        <p:spPr>
          <a:xfrm>
            <a:off x="6126040" y="888723"/>
            <a:ext cx="3017960" cy="120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b="1" dirty="0">
                <a:solidFill>
                  <a:srgbClr val="C00000"/>
                </a:solidFill>
                <a:latin typeface="Calibri" panose="020F0502020204030204"/>
              </a:rPr>
              <a:t>问题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/>
              </a:rPr>
              <a:t>锚框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Anchor box 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/>
              </a:rPr>
              <a:t>可能有错误的大小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/ 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/>
              </a:rPr>
              <a:t>形状</a:t>
            </a:r>
            <a:endParaRPr lang="en-US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-US" b="1" dirty="0">
                <a:solidFill>
                  <a:srgbClr val="70AD47"/>
                </a:solidFill>
                <a:latin typeface="Calibri" panose="020F0502020204030204"/>
              </a:rPr>
              <a:t>方案</a:t>
            </a:r>
            <a:r>
              <a:rPr lang="en-US" dirty="0">
                <a:solidFill>
                  <a:srgbClr val="70AD47"/>
                </a:solidFill>
                <a:latin typeface="Calibri" panose="020F0502020204030204"/>
              </a:rPr>
              <a:t>: </a:t>
            </a:r>
            <a:r>
              <a:rPr lang="zh-CN" altLang="en-US" dirty="0">
                <a:solidFill>
                  <a:srgbClr val="70AD47"/>
                </a:solidFill>
                <a:latin typeface="Calibri" panose="020F0502020204030204"/>
              </a:rPr>
              <a:t>每个点使用</a:t>
            </a:r>
            <a:r>
              <a:rPr lang="en-US" dirty="0">
                <a:solidFill>
                  <a:srgbClr val="70AD47"/>
                </a:solidFill>
                <a:latin typeface="Calibri" panose="020F0502020204030204"/>
              </a:rPr>
              <a:t> </a:t>
            </a:r>
            <a:r>
              <a:rPr lang="en-US" b="1" dirty="0">
                <a:solidFill>
                  <a:srgbClr val="70AD47"/>
                </a:solidFill>
                <a:latin typeface="Calibri" panose="020F0502020204030204"/>
              </a:rPr>
              <a:t>K</a:t>
            </a:r>
            <a:r>
              <a:rPr lang="en-US" dirty="0">
                <a:solidFill>
                  <a:srgbClr val="70AD47"/>
                </a:solidFill>
                <a:latin typeface="Calibri" panose="020F0502020204030204"/>
              </a:rPr>
              <a:t> </a:t>
            </a:r>
            <a:r>
              <a:rPr lang="zh-CN" altLang="en-US" dirty="0">
                <a:solidFill>
                  <a:srgbClr val="70AD47"/>
                </a:solidFill>
                <a:latin typeface="Calibri" panose="020F0502020204030204"/>
              </a:rPr>
              <a:t>个不同的锚框</a:t>
            </a:r>
            <a:r>
              <a:rPr lang="en-US" dirty="0">
                <a:solidFill>
                  <a:srgbClr val="70AD47"/>
                </a:solidFill>
                <a:latin typeface="Calibri" panose="020F0502020204030204"/>
              </a:rPr>
              <a:t>!</a:t>
            </a:r>
            <a:endParaRPr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8046" y="1683670"/>
            <a:ext cx="311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</a:rPr>
              <a:t>运行骨干</a:t>
            </a:r>
            <a:r>
              <a:rPr lang="en-US" altLang="zh-CN" dirty="0">
                <a:solidFill>
                  <a:prstClr val="black"/>
                </a:solidFill>
              </a:rPr>
              <a:t>CNN</a:t>
            </a:r>
            <a:r>
              <a:rPr lang="zh-CN" altLang="en-US" dirty="0">
                <a:solidFill>
                  <a:prstClr val="black"/>
                </a:solidFill>
              </a:rPr>
              <a:t>网络得到与输入图像对齐的特征平面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9" name="Google Shape;2144;p87"/>
          <p:cNvSpPr txBox="1"/>
          <p:nvPr/>
        </p:nvSpPr>
        <p:spPr>
          <a:xfrm>
            <a:off x="7447500" y="2415241"/>
            <a:ext cx="1547605" cy="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865" dirty="0">
                <a:solidFill>
                  <a:prstClr val="black"/>
                </a:solidFill>
              </a:rPr>
              <a:t>锚框是</a:t>
            </a:r>
            <a:r>
              <a:rPr lang="zh-CN" altLang="en-US" sz="1865" dirty="0">
                <a:solidFill>
                  <a:prstClr val="black"/>
                </a:solidFill>
              </a:rPr>
              <a:t>一个目标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865" b="1" dirty="0">
                <a:solidFill>
                  <a:prstClr val="black"/>
                </a:solidFill>
                <a:latin typeface="Calibri" panose="020F0502020204030204"/>
              </a:rPr>
              <a:t>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0" name="Google Shape;2145;p87"/>
          <p:cNvCxnSpPr/>
          <p:nvPr/>
        </p:nvCxnSpPr>
        <p:spPr>
          <a:xfrm>
            <a:off x="7020175" y="3000905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146;p87"/>
          <p:cNvSpPr txBox="1"/>
          <p:nvPr/>
        </p:nvSpPr>
        <p:spPr>
          <a:xfrm>
            <a:off x="6455606" y="4347245"/>
            <a:ext cx="2307394" cy="11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在测试时间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按分值对所有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K*20*15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边框进行排序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选择最高的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~300 </a:t>
            </a:r>
            <a:r>
              <a:rPr lang="zh-CN" altLang="en-US" sz="1600" dirty="0">
                <a:solidFill>
                  <a:prstClr val="black"/>
                </a:solidFill>
                <a:latin typeface="Calibri" panose="020F0502020204030204"/>
              </a:rPr>
              <a:t>作为候选区域</a:t>
            </a:r>
            <a:endParaRPr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Google Shape;2142;p87"/>
          <p:cNvSpPr/>
          <p:nvPr/>
        </p:nvSpPr>
        <p:spPr>
          <a:xfrm rot="5400000">
            <a:off x="6045912" y="3117282"/>
            <a:ext cx="1350848" cy="531461"/>
          </a:xfrm>
          <a:prstGeom prst="trapezoid">
            <a:avLst>
              <a:gd name="adj" fmla="val 25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Google Shape;2143;p87"/>
          <p:cNvSpPr txBox="1"/>
          <p:nvPr/>
        </p:nvSpPr>
        <p:spPr>
          <a:xfrm>
            <a:off x="6382775" y="3222334"/>
            <a:ext cx="693092" cy="3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>
                <a:solidFill>
                  <a:prstClr val="black"/>
                </a:solidFill>
                <a:latin typeface="Calibri" panose="020F0502020204030204"/>
              </a:rPr>
              <a:t>Conv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Google Shape;2144;p87"/>
          <p:cNvSpPr txBox="1"/>
          <p:nvPr/>
        </p:nvSpPr>
        <p:spPr>
          <a:xfrm>
            <a:off x="7374222" y="3581972"/>
            <a:ext cx="1694160" cy="53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1865" dirty="0">
                <a:solidFill>
                  <a:prstClr val="black"/>
                </a:solidFill>
              </a:rPr>
              <a:t>框变换</a:t>
            </a:r>
            <a:endParaRPr lang="en-US" altLang="zh-CN" sz="1865" dirty="0">
              <a:solidFill>
                <a:prstClr val="black"/>
              </a:solidFill>
            </a:endParaRPr>
          </a:p>
          <a:p>
            <a:pPr algn="ctr" defTabSz="685800"/>
            <a:r>
              <a:rPr lang="en-US" sz="1865" b="1" dirty="0">
                <a:solidFill>
                  <a:prstClr val="black"/>
                </a:solidFill>
                <a:latin typeface="Calibri" panose="020F0502020204030204"/>
              </a:rPr>
              <a:t>4K</a:t>
            </a:r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 x 20 x 15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1" name="Google Shape;2145;p87"/>
          <p:cNvCxnSpPr/>
          <p:nvPr/>
        </p:nvCxnSpPr>
        <p:spPr>
          <a:xfrm>
            <a:off x="7000736" y="3743321"/>
            <a:ext cx="42498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255;p90"/>
          <p:cNvSpPr/>
          <p:nvPr/>
        </p:nvSpPr>
        <p:spPr>
          <a:xfrm>
            <a:off x="3990587" y="2585269"/>
            <a:ext cx="1744646" cy="161567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Google Shape;2256;p90"/>
          <p:cNvSpPr/>
          <p:nvPr/>
        </p:nvSpPr>
        <p:spPr>
          <a:xfrm>
            <a:off x="4708141" y="3238340"/>
            <a:ext cx="309520" cy="309520"/>
          </a:xfrm>
          <a:prstGeom prst="rect">
            <a:avLst/>
          </a:prstGeom>
          <a:solidFill>
            <a:srgbClr val="4A86E8">
              <a:alpha val="52310"/>
            </a:srgbClr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Google Shape;2257;p90"/>
          <p:cNvSpPr/>
          <p:nvPr/>
        </p:nvSpPr>
        <p:spPr>
          <a:xfrm>
            <a:off x="4425473" y="2988067"/>
            <a:ext cx="874872" cy="81008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Google Shape;2258;p90"/>
          <p:cNvSpPr/>
          <p:nvPr/>
        </p:nvSpPr>
        <p:spPr>
          <a:xfrm>
            <a:off x="4196031" y="2186971"/>
            <a:ext cx="1333753" cy="2412272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Google Shape;2259;p90"/>
          <p:cNvSpPr/>
          <p:nvPr/>
        </p:nvSpPr>
        <p:spPr>
          <a:xfrm>
            <a:off x="3453876" y="2778720"/>
            <a:ext cx="2818066" cy="122878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862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8950</TotalTime>
  <Words>10578</Words>
  <Application>Microsoft Macintosh PowerPoint</Application>
  <PresentationFormat>全屏显示(4:3)</PresentationFormat>
  <Paragraphs>1705</Paragraphs>
  <Slides>120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Cambria Math</vt:lpstr>
      <vt:lpstr>Office Theme</vt:lpstr>
      <vt:lpstr>JJohnson NN class</vt:lpstr>
      <vt:lpstr>计算机视觉 第10章 目标检测</vt:lpstr>
      <vt:lpstr>本章内容</vt:lpstr>
      <vt:lpstr>计算机视觉主要任务</vt:lpstr>
      <vt:lpstr>目标检测</vt:lpstr>
      <vt:lpstr>目标检测: 定义</vt:lpstr>
      <vt:lpstr>目标检测: 挑战</vt:lpstr>
      <vt:lpstr>本章内容</vt:lpstr>
      <vt:lpstr>检测单一目标</vt:lpstr>
      <vt:lpstr>检测单一目标</vt:lpstr>
      <vt:lpstr>检测单一目标</vt:lpstr>
      <vt:lpstr>检测单一目标</vt:lpstr>
      <vt:lpstr>检测单一目标</vt:lpstr>
      <vt:lpstr>检测单一目标</vt:lpstr>
      <vt:lpstr>检测单一目标</vt:lpstr>
      <vt:lpstr>检测多个目标</vt:lpstr>
      <vt:lpstr>检测多个目标: 滑动窗</vt:lpstr>
      <vt:lpstr>检测多个目标: 滑动窗</vt:lpstr>
      <vt:lpstr>检测多个目标: 滑动窗</vt:lpstr>
      <vt:lpstr>检测多个目标: 滑动窗</vt:lpstr>
      <vt:lpstr>检测多个目标: 滑动窗</vt:lpstr>
      <vt:lpstr>检测多个目标: 滑动窗</vt:lpstr>
      <vt:lpstr>检测多个目标: 滑动窗</vt:lpstr>
      <vt:lpstr>检测多个目标: 滑动窗</vt:lpstr>
      <vt:lpstr>候选区域(Region Proposals)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Region-Based CNN</vt:lpstr>
      <vt:lpstr>R-CNN: 测试时间</vt:lpstr>
      <vt:lpstr>检测框比较: 交叠率Intersection over Union (IoU)</vt:lpstr>
      <vt:lpstr>检测框比较: 交叠率Intersection over Union (IoU)</vt:lpstr>
      <vt:lpstr>检测框比较: 交叠率Intersection over Union (IoU)</vt:lpstr>
      <vt:lpstr>检测框比较: 交叠率Intersection over Union (IoU)</vt:lpstr>
      <vt:lpstr>检测框比较: 交叠率Intersection over Union (IoU)</vt:lpstr>
      <vt:lpstr>重叠框</vt:lpstr>
      <vt:lpstr>重叠框: 非最大化抑制(NMS)</vt:lpstr>
      <vt:lpstr>重叠框: 非最大化抑制(NMS)</vt:lpstr>
      <vt:lpstr>重叠框: 非最大化抑制(NMS)</vt:lpstr>
      <vt:lpstr>重叠框: 非最大化抑制(NMS)</vt:lpstr>
      <vt:lpstr>重叠框: 非最大化抑制(NMS)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目标检测子评估:  均值平均精确率Mean Average Precision (mAP)</vt:lpstr>
      <vt:lpstr>R-CNN: Region-Based CNN</vt:lpstr>
      <vt:lpstr>R-CNN: Region-Based CNN</vt:lpstr>
      <vt:lpstr>R-CNN: Region-Based CNN</vt:lpstr>
      <vt:lpstr>本章内容</vt:lpstr>
      <vt:lpstr>PowerPoint 演示文稿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特征裁剪: RoI 池化</vt:lpstr>
      <vt:lpstr>特征裁剪: RoI 池化</vt:lpstr>
      <vt:lpstr>特征裁剪: RoI 池化</vt:lpstr>
      <vt:lpstr>特征裁剪: RoI 池化</vt:lpstr>
      <vt:lpstr>特征裁剪: RoI 池化</vt:lpstr>
      <vt:lpstr>特征裁剪: RoI 池化</vt:lpstr>
      <vt:lpstr>特征裁剪: RoI 池化</vt:lpstr>
      <vt:lpstr>特征裁剪: RoI 池化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特征裁剪: RoI 对齐</vt:lpstr>
      <vt:lpstr>Fast R-CNN vs “Slow” R-CNN</vt:lpstr>
      <vt:lpstr>Fast R-CNN vs “Slow” R-CNN</vt:lpstr>
      <vt:lpstr>Fast R-CNN vs “Slow” R-CNN</vt:lpstr>
      <vt:lpstr>Fast R-CNN vs “Slow” R-CNN</vt:lpstr>
      <vt:lpstr>Faster R-CNN: 可学习的区域候选</vt:lpstr>
      <vt:lpstr>Region Proposal Network (RPN)</vt:lpstr>
      <vt:lpstr>Region Proposal Network (RPN)</vt:lpstr>
      <vt:lpstr>Region Proposal Network (RPN)</vt:lpstr>
      <vt:lpstr>Region Proposal Network (RPN)</vt:lpstr>
      <vt:lpstr>Region Proposal Network (RPN)</vt:lpstr>
      <vt:lpstr>Faster R-CNN: 可学习的候选区域方法</vt:lpstr>
      <vt:lpstr>Faster R-CNN:可学习的候选区域方法</vt:lpstr>
      <vt:lpstr>Faster R-CNN:可学习的候选区域方法</vt:lpstr>
      <vt:lpstr>Faster R-CNN:可学习的候选区域方法</vt:lpstr>
      <vt:lpstr>单步目标检测</vt:lpstr>
      <vt:lpstr>单步目标检测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目标检测: 更多变种!</vt:lpstr>
      <vt:lpstr>总结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697</cp:revision>
  <dcterms:created xsi:type="dcterms:W3CDTF">2009-09-01T01:33:15Z</dcterms:created>
  <dcterms:modified xsi:type="dcterms:W3CDTF">2022-11-28T17:28:41Z</dcterms:modified>
</cp:coreProperties>
</file>